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8" r:id="rId3"/>
    <p:sldId id="306" r:id="rId4"/>
    <p:sldId id="266" r:id="rId5"/>
    <p:sldId id="302" r:id="rId6"/>
    <p:sldId id="264" r:id="rId7"/>
    <p:sldId id="300" r:id="rId8"/>
    <p:sldId id="301" r:id="rId9"/>
    <p:sldId id="304" r:id="rId10"/>
    <p:sldId id="262" r:id="rId11"/>
    <p:sldId id="263" r:id="rId12"/>
    <p:sldId id="265" r:id="rId13"/>
    <p:sldId id="271" r:id="rId14"/>
    <p:sldId id="309" r:id="rId15"/>
    <p:sldId id="310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5" autoAdjust="0"/>
  </p:normalViewPr>
  <p:slideViewPr>
    <p:cSldViewPr snapToGrid="0" snapToObjects="1">
      <p:cViewPr>
        <p:scale>
          <a:sx n="100" d="100"/>
          <a:sy n="100" d="100"/>
        </p:scale>
        <p:origin x="-80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9F156-C319-974C-9142-E57243D0B710}" type="datetime1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F678-5A88-FC44-8004-D775346A0E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064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3655-06BF-6640-B787-2ADE276F2095}" type="datetime1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B8319-EA49-6E43-AC54-1414E8B4BD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023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Released</a:t>
            </a:r>
            <a:r>
              <a:rPr lang="fr-FR" baseline="0" dirty="0" smtClean="0"/>
              <a:t> in 2019 by NASA</a:t>
            </a:r>
          </a:p>
          <a:p>
            <a:r>
              <a:rPr lang="fr-FR" baseline="0" dirty="0" err="1" smtClean="0"/>
              <a:t>Released</a:t>
            </a:r>
            <a:r>
              <a:rPr lang="fr-FR" baseline="0" dirty="0" smtClean="0"/>
              <a:t> by AERONET Europe in 2016, for AERONET Europe first station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3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, about 10 sites are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NASA control for calibration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0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with</a:t>
            </a:r>
            <a:r>
              <a:rPr lang="fr-FR" dirty="0" smtClean="0"/>
              <a:t> in situ-</a:t>
            </a:r>
          </a:p>
          <a:p>
            <a:r>
              <a:rPr lang="fr-FR" dirty="0" smtClean="0"/>
              <a:t>BASIC, </a:t>
            </a:r>
            <a:r>
              <a:rPr lang="fr-FR" dirty="0" err="1" smtClean="0"/>
              <a:t>used</a:t>
            </a:r>
            <a:r>
              <a:rPr lang="fr-FR" dirty="0" smtClean="0"/>
              <a:t> in routine </a:t>
            </a:r>
            <a:r>
              <a:rPr lang="fr-FR" baseline="0" dirty="0" smtClean="0"/>
              <a:t>in AERIS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Tsékeri</a:t>
            </a:r>
            <a:r>
              <a:rPr lang="fr-FR" dirty="0" smtClean="0"/>
              <a:t> et al., (</a:t>
            </a:r>
            <a:r>
              <a:rPr lang="fr-FR" dirty="0" err="1" smtClean="0"/>
              <a:t>Valid</a:t>
            </a:r>
            <a:r>
              <a:rPr lang="fr-FR" dirty="0" smtClean="0"/>
              <a:t> -&gt;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in situ)</a:t>
            </a:r>
          </a:p>
          <a:p>
            <a:endParaRPr lang="fr-FR" dirty="0" smtClean="0"/>
          </a:p>
          <a:p>
            <a:r>
              <a:rPr lang="fr-FR" dirty="0" smtClean="0"/>
              <a:t>          Hu et al., </a:t>
            </a:r>
            <a:r>
              <a:rPr lang="fr-FR" dirty="0" err="1" smtClean="0"/>
              <a:t>moderate</a:t>
            </a:r>
            <a:r>
              <a:rPr lang="fr-FR" dirty="0" smtClean="0"/>
              <a:t> and </a:t>
            </a:r>
            <a:r>
              <a:rPr lang="fr-FR" dirty="0" err="1" smtClean="0"/>
              <a:t>high</a:t>
            </a:r>
            <a:r>
              <a:rPr lang="fr-FR" dirty="0" smtClean="0"/>
              <a:t> content (SHADOW-2)</a:t>
            </a:r>
          </a:p>
          <a:p>
            <a:endParaRPr lang="fr-FR" dirty="0" smtClean="0"/>
          </a:p>
          <a:p>
            <a:r>
              <a:rPr lang="fr-FR" dirty="0" smtClean="0"/>
              <a:t>          Night time, GRASP, Granada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  Night time, BASIC/Raman (Dakar)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82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5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7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, about 10 sites are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NASA control for calibration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0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, about 10 sites are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NASA control for calibration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8319-EA49-6E43-AC54-1414E8B4BD0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0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C6CF-84E6-E748-B208-A8E285C90D8F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0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7CC3-9BCF-124C-A67E-59BB8C212BC7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4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B4B3-877E-2140-BD4A-2D979FE2D8F7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6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2E30-8592-E94B-9A99-7B5894219647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8F42-901F-014B-A061-2F3B2EFDA7D8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9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1FD9-DB65-2946-9420-7DC9B55F1F3D}" type="datetime1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96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2C09-4119-5344-AA03-7589C1786C81}" type="datetime1">
              <a:rPr lang="fr-FR" smtClean="0"/>
              <a:t>27/06/2019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53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B73E-846B-8746-B58D-71FFC1A53D7D}" type="datetime1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22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F16E-2FAA-2341-AE29-A234BAEB79E5}" type="datetime1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0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3271-2A09-334B-9574-927386A289B0}" type="datetime1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7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928A-EB91-1840-B829-ECEA07DC9AB6}" type="datetime1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C2A4-35A0-894F-9DA3-9AB1BA81536C}" type="datetime1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ACTRIS-2 Final Workshop, Darmstadt,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2BA5-719B-8F4F-8B7E-65E2D8746A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0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ris.eu/Portals/46/Outreach/Newsletters/" TargetMode="External"/><Relationship Id="rId4" Type="http://schemas.openxmlformats.org/officeDocument/2006/relationships/hyperlink" Target="http://www.calitoo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38331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chemeClr val="accent6">
                    <a:lumMod val="75000"/>
                  </a:schemeClr>
                </a:solidFill>
              </a:rPr>
              <a:t>AERONET Europe 2011-2019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fr-FR" sz="2700" dirty="0" err="1" smtClean="0">
                <a:solidFill>
                  <a:schemeClr val="accent6">
                    <a:lumMod val="75000"/>
                  </a:schemeClr>
                </a:solidFill>
              </a:rPr>
              <a:t>years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700" dirty="0" err="1" smtClean="0">
                <a:solidFill>
                  <a:schemeClr val="accent6">
                    <a:lumMod val="75000"/>
                  </a:schemeClr>
                </a:solidFill>
              </a:rPr>
              <a:t>supporting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700" dirty="0" err="1" smtClean="0">
                <a:solidFill>
                  <a:schemeClr val="accent6">
                    <a:lumMod val="75000"/>
                  </a:schemeClr>
                </a:solidFill>
              </a:rPr>
              <a:t>scientific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700" dirty="0" err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 and innovation</a:t>
            </a:r>
            <a:b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 in Europe and </a:t>
            </a:r>
            <a:r>
              <a:rPr lang="fr-FR" sz="2700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fr-FR" sz="2700" dirty="0" err="1" smtClean="0">
                <a:solidFill>
                  <a:schemeClr val="accent6">
                    <a:lumMod val="75000"/>
                  </a:schemeClr>
                </a:solidFill>
              </a:rPr>
              <a:t>orldwide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92703"/>
            <a:ext cx="6400800" cy="1752600"/>
          </a:xfrm>
        </p:spPr>
        <p:txBody>
          <a:bodyPr>
            <a:normAutofit/>
          </a:bodyPr>
          <a:lstStyle/>
          <a:p>
            <a:r>
              <a:rPr lang="fr-FR" sz="1800" u="sng" dirty="0" smtClean="0">
                <a:solidFill>
                  <a:schemeClr val="tx1"/>
                </a:solidFill>
              </a:rPr>
              <a:t>P. Goloub</a:t>
            </a:r>
            <a:r>
              <a:rPr lang="fr-FR" sz="1800" dirty="0" smtClean="0">
                <a:solidFill>
                  <a:schemeClr val="tx1"/>
                </a:solidFill>
              </a:rPr>
              <a:t>, C. </a:t>
            </a:r>
            <a:r>
              <a:rPr lang="fr-FR" sz="1800" dirty="0" err="1" smtClean="0">
                <a:solidFill>
                  <a:schemeClr val="tx1"/>
                </a:solidFill>
              </a:rPr>
              <a:t>Toledano</a:t>
            </a:r>
            <a:r>
              <a:rPr lang="fr-FR" sz="1800" dirty="0" smtClean="0">
                <a:solidFill>
                  <a:schemeClr val="tx1"/>
                </a:solidFill>
              </a:rPr>
              <a:t>, E. Cuevas et al.</a:t>
            </a:r>
          </a:p>
          <a:p>
            <a:r>
              <a:rPr lang="fr-FR" sz="1800" dirty="0" smtClean="0">
                <a:solidFill>
                  <a:schemeClr val="tx1"/>
                </a:solidFill>
              </a:rPr>
              <a:t> +  PI + SM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03828" y="6169179"/>
            <a:ext cx="313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CNRS, UVA, AEMET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84"/>
            <a:ext cx="9144000" cy="29930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097" y="91536"/>
            <a:ext cx="2851903" cy="2032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6353845"/>
            <a:ext cx="2540000" cy="4547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67912"/>
            <a:ext cx="1397000" cy="1955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08" y="6235699"/>
            <a:ext cx="859391" cy="5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-258762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Support to Modelling</a:t>
            </a:r>
            <a:endParaRPr lang="en-AU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63" y="813832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ECMWF/MACC (AOD)</a:t>
            </a:r>
          </a:p>
          <a:p>
            <a:r>
              <a:rPr lang="en-AU" sz="2400" dirty="0" smtClean="0"/>
              <a:t>CAMS Verification time series (AOD)</a:t>
            </a:r>
          </a:p>
          <a:p>
            <a:r>
              <a:rPr lang="en-AU" sz="2400" dirty="0" smtClean="0"/>
              <a:t>WMO-SDS-WAS (DREAM, Dust Model)</a:t>
            </a:r>
          </a:p>
          <a:p>
            <a:r>
              <a:rPr lang="en-AU" sz="2400" dirty="0" smtClean="0"/>
              <a:t>AEROCOM (Verification)</a:t>
            </a:r>
          </a:p>
          <a:p>
            <a:r>
              <a:rPr lang="en-AU" sz="2400" dirty="0" smtClean="0"/>
              <a:t>MOCAGE, CHIMERE (Verification)</a:t>
            </a:r>
          </a:p>
          <a:p>
            <a:r>
              <a:rPr lang="en-AU" sz="2400" dirty="0" smtClean="0"/>
              <a:t>Emission evaluation (Inverse modelling)</a:t>
            </a:r>
          </a:p>
          <a:p>
            <a:r>
              <a:rPr lang="en-AU" sz="2400" dirty="0" smtClean="0"/>
              <a:t>…</a:t>
            </a:r>
          </a:p>
          <a:p>
            <a:r>
              <a:rPr lang="en-AU" sz="2400" dirty="0" smtClean="0"/>
              <a:t>…</a:t>
            </a: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7674" y="6211669"/>
            <a:ext cx="930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Basart</a:t>
            </a:r>
            <a:r>
              <a:rPr lang="fr-FR" i="1" dirty="0" smtClean="0"/>
              <a:t> et al</a:t>
            </a:r>
            <a:r>
              <a:rPr lang="fr-FR" i="1" dirty="0"/>
              <a:t>.; Cuevas et </a:t>
            </a:r>
            <a:r>
              <a:rPr lang="fr-FR" i="1" dirty="0" smtClean="0"/>
              <a:t>al.; </a:t>
            </a:r>
            <a:r>
              <a:rPr lang="fr-FR" i="1" dirty="0" err="1" smtClean="0"/>
              <a:t>Binietoglou</a:t>
            </a:r>
            <a:r>
              <a:rPr lang="fr-FR" i="1" dirty="0" smtClean="0"/>
              <a:t> et al.; Sic et al.; Cheng et al.; </a:t>
            </a:r>
          </a:p>
          <a:p>
            <a:r>
              <a:rPr lang="fr-FR" i="1" dirty="0" smtClean="0"/>
              <a:t>Di </a:t>
            </a:r>
            <a:r>
              <a:rPr lang="fr-FR" i="1" dirty="0" err="1" smtClean="0"/>
              <a:t>Tomaso</a:t>
            </a:r>
            <a:r>
              <a:rPr lang="fr-FR" i="1" dirty="0" smtClean="0"/>
              <a:t> et al.; </a:t>
            </a:r>
            <a:r>
              <a:rPr lang="fr-FR" i="1" dirty="0" err="1" smtClean="0"/>
              <a:t>Gliss</a:t>
            </a:r>
            <a:r>
              <a:rPr lang="fr-FR" i="1" dirty="0" smtClean="0"/>
              <a:t> et al., Benedetti et  al.; Remy et al.;…</a:t>
            </a:r>
            <a:endParaRPr lang="fr-FR" i="1" dirty="0"/>
          </a:p>
        </p:txBody>
      </p:sp>
      <p:pic>
        <p:nvPicPr>
          <p:cNvPr id="8" name="Imag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0" y="596900"/>
            <a:ext cx="4168012" cy="250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10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61" y="3805200"/>
            <a:ext cx="6911034" cy="25348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87" y="4289510"/>
            <a:ext cx="2360382" cy="250922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447800" y="3571616"/>
            <a:ext cx="1460500" cy="2666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-1397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3" name="Grouper 22"/>
          <p:cNvGrpSpPr/>
          <p:nvPr/>
        </p:nvGrpSpPr>
        <p:grpSpPr>
          <a:xfrm>
            <a:off x="3213100" y="3571616"/>
            <a:ext cx="3694440" cy="2640053"/>
            <a:chOff x="3213100" y="4207933"/>
            <a:chExt cx="3694440" cy="200373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100" y="4289510"/>
              <a:ext cx="3694440" cy="192215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213100" y="4207933"/>
              <a:ext cx="1816100" cy="203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340" y="2832099"/>
            <a:ext cx="2959528" cy="145741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369723" y="4069368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ECMWF/MACC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2284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500" y="-58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Support to </a:t>
            </a:r>
            <a:r>
              <a:rPr lang="fr-FR" sz="3200" b="1" dirty="0" err="1" smtClean="0"/>
              <a:t>past</a:t>
            </a:r>
            <a:r>
              <a:rPr lang="fr-FR" sz="3200" b="1" dirty="0" smtClean="0"/>
              <a:t>, </a:t>
            </a:r>
            <a:r>
              <a:rPr lang="fr-FR" sz="3200" b="1" dirty="0" err="1" smtClean="0"/>
              <a:t>present</a:t>
            </a:r>
            <a:r>
              <a:rPr lang="fr-FR" sz="3200" b="1" dirty="0" smtClean="0"/>
              <a:t> and future </a:t>
            </a:r>
            <a:br>
              <a:rPr lang="fr-FR" sz="3200" b="1" dirty="0" smtClean="0"/>
            </a:br>
            <a:r>
              <a:rPr lang="fr-FR" sz="3200" b="1" dirty="0" err="1" smtClean="0"/>
              <a:t>Earth</a:t>
            </a:r>
            <a:r>
              <a:rPr lang="fr-FR" sz="3200" b="1" dirty="0" smtClean="0"/>
              <a:t> Observation Missions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1985" y="1268429"/>
            <a:ext cx="7237895" cy="4281471"/>
          </a:xfrm>
        </p:spPr>
        <p:txBody>
          <a:bodyPr>
            <a:normAutofit/>
          </a:bodyPr>
          <a:lstStyle/>
          <a:p>
            <a:r>
              <a:rPr lang="en-AU" sz="1800" dirty="0" smtClean="0"/>
              <a:t>Reference Measurements </a:t>
            </a:r>
            <a:r>
              <a:rPr lang="en-AU" sz="1800" dirty="0"/>
              <a:t>for </a:t>
            </a:r>
            <a:r>
              <a:rPr lang="en-AU" sz="1800" dirty="0" smtClean="0"/>
              <a:t>validation/calibration of satellites sensors/</a:t>
            </a:r>
            <a:r>
              <a:rPr lang="en-AU" sz="1600" dirty="0" smtClean="0"/>
              <a:t>products (MERIS, AATSR, PARASOL, IASI, OLCI, SEVIRI, MODIS,CALIOP,...</a:t>
            </a:r>
          </a:p>
          <a:p>
            <a:r>
              <a:rPr lang="en-AU" sz="1800" dirty="0" smtClean="0"/>
              <a:t>25 year-QA-database (version 3) for satellite </a:t>
            </a:r>
            <a:r>
              <a:rPr lang="en-AU" sz="1800" dirty="0" err="1" smtClean="0"/>
              <a:t>cal</a:t>
            </a:r>
            <a:r>
              <a:rPr lang="en-AU" sz="1800" dirty="0" smtClean="0"/>
              <a:t>/</a:t>
            </a:r>
            <a:r>
              <a:rPr lang="en-AU" sz="1800" dirty="0" err="1" smtClean="0"/>
              <a:t>val</a:t>
            </a:r>
            <a:r>
              <a:rPr lang="en-AU" sz="1800" dirty="0" smtClean="0"/>
              <a:t> exercises</a:t>
            </a:r>
          </a:p>
          <a:p>
            <a:pPr marL="0" indent="0">
              <a:buNone/>
            </a:pPr>
            <a:r>
              <a:rPr lang="en-AU" sz="1800" dirty="0" smtClean="0"/>
              <a:t>                                (now including 4 year-Night time AOD) </a:t>
            </a:r>
          </a:p>
          <a:p>
            <a:r>
              <a:rPr lang="en-AU" sz="1800" dirty="0" smtClean="0"/>
              <a:t>ESA-Climate Change Initiative (CCI) inter-comparison</a:t>
            </a:r>
          </a:p>
          <a:p>
            <a:r>
              <a:rPr lang="en-AU" sz="1800" dirty="0" smtClean="0"/>
              <a:t>ESA-Instrument Data quality Evaluation and Analysis Service (IDEAS)</a:t>
            </a:r>
          </a:p>
          <a:p>
            <a:pPr marL="0" indent="0">
              <a:buNone/>
            </a:pPr>
            <a:r>
              <a:rPr lang="en-AU" sz="1800" dirty="0" smtClean="0"/>
              <a:t>           (uncertainty, traceability, calibration facility, </a:t>
            </a:r>
            <a:r>
              <a:rPr lang="en-AU" sz="1800" dirty="0" err="1" smtClean="0"/>
              <a:t>cal</a:t>
            </a:r>
            <a:r>
              <a:rPr lang="en-AU" sz="1800" dirty="0" smtClean="0"/>
              <a:t>/</a:t>
            </a:r>
            <a:r>
              <a:rPr lang="en-AU" sz="1800" dirty="0" err="1" smtClean="0"/>
              <a:t>val</a:t>
            </a:r>
            <a:r>
              <a:rPr lang="en-AU" sz="1800" dirty="0" smtClean="0"/>
              <a:t> campaigns)</a:t>
            </a:r>
          </a:p>
          <a:p>
            <a:r>
              <a:rPr lang="en-AU" sz="1800" dirty="0" smtClean="0"/>
              <a:t>ESA-Quality Assurance 4 Earth Observation (QE4EO) program</a:t>
            </a:r>
          </a:p>
          <a:p>
            <a:r>
              <a:rPr lang="en-AU" sz="1800" dirty="0" smtClean="0"/>
              <a:t>Future COPERNICUS/EUMETSAT missions;  ESA/JAXA EARTHCARE</a:t>
            </a:r>
          </a:p>
          <a:p>
            <a:pPr marL="0" indent="0">
              <a:buNone/>
            </a:pPr>
            <a:endParaRPr lang="en-AU" sz="1800" dirty="0"/>
          </a:p>
          <a:p>
            <a:endParaRPr lang="en-AU" sz="1800" dirty="0" smtClean="0"/>
          </a:p>
          <a:p>
            <a:pPr marL="0" indent="0">
              <a:buNone/>
            </a:pPr>
            <a:endParaRPr lang="en-AU" sz="1800" dirty="0" smtClean="0"/>
          </a:p>
          <a:p>
            <a:r>
              <a:rPr lang="en-AU" sz="1800" dirty="0" smtClean="0"/>
              <a:t>Other </a:t>
            </a:r>
            <a:r>
              <a:rPr lang="en-AU" sz="1800" dirty="0"/>
              <a:t>Non EU missions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-1" y="6129191"/>
            <a:ext cx="721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Papers</a:t>
            </a:r>
            <a:r>
              <a:rPr lang="fr-FR" sz="1600" i="1" dirty="0" smtClean="0"/>
              <a:t> (</a:t>
            </a:r>
            <a:r>
              <a:rPr lang="fr-FR" sz="1600" i="1" dirty="0" err="1" smtClean="0"/>
              <a:t>extr</a:t>
            </a:r>
            <a:r>
              <a:rPr lang="fr-FR" sz="1600" i="1" dirty="0" smtClean="0"/>
              <a:t>.): Capelle et al.; de </a:t>
            </a:r>
            <a:r>
              <a:rPr lang="fr-FR" sz="1600" i="1" dirty="0" err="1"/>
              <a:t>Leeuw</a:t>
            </a:r>
            <a:r>
              <a:rPr lang="fr-FR" sz="1600" i="1" dirty="0" smtClean="0"/>
              <a:t>, </a:t>
            </a:r>
            <a:r>
              <a:rPr lang="fr-FR" sz="1600" i="1" dirty="0" err="1"/>
              <a:t>Dubovik</a:t>
            </a:r>
            <a:r>
              <a:rPr lang="fr-FR" sz="1600" i="1" dirty="0"/>
              <a:t> et al.; </a:t>
            </a:r>
            <a:r>
              <a:rPr lang="fr-FR" sz="1600" i="1" dirty="0" smtClean="0"/>
              <a:t>Cuesta et al.; Carrer et al.; Bernard et al., Omar et al.; </a:t>
            </a:r>
            <a:r>
              <a:rPr lang="fr-FR" sz="1600" i="1" dirty="0" err="1" smtClean="0"/>
              <a:t>Waquet</a:t>
            </a:r>
            <a:r>
              <a:rPr lang="fr-FR" sz="1600" i="1" dirty="0" smtClean="0"/>
              <a:t> et al.;</a:t>
            </a:r>
            <a:r>
              <a:rPr lang="fr-FR" sz="1600" i="1" dirty="0"/>
              <a:t> </a:t>
            </a:r>
            <a:r>
              <a:rPr lang="fr-FR" sz="1600" i="1" dirty="0" err="1"/>
              <a:t>Holzer-</a:t>
            </a:r>
            <a:r>
              <a:rPr lang="fr-FR" sz="1600" i="1" dirty="0" err="1" smtClean="0"/>
              <a:t>Popp</a:t>
            </a:r>
            <a:r>
              <a:rPr lang="fr-FR" sz="1600" i="1" dirty="0" smtClean="0"/>
              <a:t> et al.; </a:t>
            </a:r>
            <a:r>
              <a:rPr lang="fr-FR" sz="1600" i="1" dirty="0" err="1" smtClean="0"/>
              <a:t>Vandenbussche</a:t>
            </a:r>
            <a:r>
              <a:rPr lang="fr-FR" sz="1600" i="1" dirty="0" smtClean="0"/>
              <a:t> et al.; </a:t>
            </a:r>
            <a:r>
              <a:rPr lang="fr-FR" sz="1600" i="1" dirty="0" err="1" smtClean="0"/>
              <a:t>Amiridis</a:t>
            </a:r>
            <a:r>
              <a:rPr lang="fr-FR" sz="1600" i="1" dirty="0" smtClean="0"/>
              <a:t> et a., 2015, ACP (CALIOP). </a:t>
            </a:r>
            <a:endParaRPr lang="fr-FR" sz="1600" i="1" dirty="0"/>
          </a:p>
          <a:p>
            <a:r>
              <a:rPr lang="fr-FR" sz="1600" i="1" dirty="0" smtClean="0"/>
              <a:t>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11" y="3753549"/>
            <a:ext cx="2014289" cy="13899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316" y="2382110"/>
            <a:ext cx="2203684" cy="1371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300" y="673100"/>
            <a:ext cx="2133600" cy="17344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442200" y="2717800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IASI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02500" y="1244600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PARASOL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91400" y="4025900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OLCI/S-3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835" y="5721878"/>
            <a:ext cx="292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3"/>
                </a:solidFill>
              </a:rPr>
              <a:t> </a:t>
            </a:r>
            <a:r>
              <a:rPr lang="fr-FR" sz="1400" b="1" dirty="0" err="1" smtClean="0">
                <a:solidFill>
                  <a:srgbClr val="F79646"/>
                </a:solidFill>
              </a:rPr>
              <a:t>Descloitres</a:t>
            </a:r>
            <a:r>
              <a:rPr lang="fr-FR" sz="1400" b="1" dirty="0" smtClean="0">
                <a:solidFill>
                  <a:srgbClr val="F79646"/>
                </a:solidFill>
              </a:rPr>
              <a:t> </a:t>
            </a:r>
            <a:r>
              <a:rPr lang="fr-FR" sz="1400" b="1" dirty="0">
                <a:solidFill>
                  <a:srgbClr val="F79646"/>
                </a:solidFill>
              </a:rPr>
              <a:t>et al.</a:t>
            </a:r>
            <a:r>
              <a:rPr lang="fr-FR" sz="1400" b="1" dirty="0" smtClean="0">
                <a:solidFill>
                  <a:srgbClr val="F79646"/>
                </a:solidFill>
              </a:rPr>
              <a:t>, poster  PS-AV16</a:t>
            </a:r>
          </a:p>
          <a:p>
            <a:r>
              <a:rPr lang="fr-FR" sz="1400" dirty="0" smtClean="0">
                <a:solidFill>
                  <a:schemeClr val="accent3"/>
                </a:solidFill>
              </a:rPr>
              <a:t> </a:t>
            </a:r>
            <a:endParaRPr lang="fr-FR" sz="1400" dirty="0">
              <a:solidFill>
                <a:schemeClr val="accent3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911" y="5081308"/>
            <a:ext cx="1892300" cy="17611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494" y="4148900"/>
            <a:ext cx="2086706" cy="213509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899400" y="6243358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SEVIRI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10200" y="4285854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CALIOP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979" y="4192119"/>
            <a:ext cx="2234115" cy="197057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51200" y="4697331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AATSR (CCI)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11" y="4247754"/>
            <a:ext cx="24545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fr-FR" sz="1600" dirty="0" smtClean="0"/>
              <a:t>MTG (S-4 mission, UVN)</a:t>
            </a:r>
          </a:p>
          <a:p>
            <a:pPr marL="285750" indent="-285750">
              <a:buFont typeface="Courier New"/>
              <a:buChar char="o"/>
            </a:pPr>
            <a:r>
              <a:rPr lang="fr-FR" sz="1600" dirty="0" smtClean="0"/>
              <a:t>EPS</a:t>
            </a:r>
            <a:r>
              <a:rPr lang="fr-FR" sz="1600" dirty="0"/>
              <a:t>-</a:t>
            </a:r>
            <a:r>
              <a:rPr lang="fr-FR" sz="1600" dirty="0" smtClean="0"/>
              <a:t>SG (S-5 mission) </a:t>
            </a:r>
          </a:p>
          <a:p>
            <a:r>
              <a:rPr lang="fr-FR" sz="1600" dirty="0" smtClean="0"/>
              <a:t>            3MI,</a:t>
            </a:r>
            <a:r>
              <a:rPr lang="fr-FR" sz="1600" dirty="0"/>
              <a:t> IASI-NG, </a:t>
            </a:r>
            <a:r>
              <a:rPr lang="fr-FR" sz="1600" dirty="0" smtClean="0"/>
              <a:t>…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        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156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00" y="-13176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Summary</a:t>
            </a:r>
            <a:r>
              <a:rPr lang="fr-FR" sz="3600" b="1" dirty="0"/>
              <a:t> </a:t>
            </a:r>
            <a:r>
              <a:rPr lang="fr-FR" sz="3600" b="1" dirty="0" smtClean="0"/>
              <a:t>/ Conclusions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8100" y="1277938"/>
            <a:ext cx="9144000" cy="4525963"/>
          </a:xfrm>
        </p:spPr>
        <p:txBody>
          <a:bodyPr>
            <a:normAutofit fontScale="62500" lnSpcReduction="20000"/>
          </a:bodyPr>
          <a:lstStyle/>
          <a:p>
            <a:r>
              <a:rPr lang="en-AU" sz="2900" dirty="0" smtClean="0"/>
              <a:t>French and Spanish expertizes, motivation and partnership</a:t>
            </a:r>
          </a:p>
          <a:p>
            <a:r>
              <a:rPr lang="en-US" sz="2900" dirty="0"/>
              <a:t>Services provided to </a:t>
            </a:r>
            <a:r>
              <a:rPr lang="en-US" sz="2900" dirty="0" smtClean="0"/>
              <a:t>a wide community </a:t>
            </a:r>
            <a:endParaRPr lang="en-US" sz="2900" dirty="0"/>
          </a:p>
          <a:p>
            <a:r>
              <a:rPr lang="en-US" sz="2900" dirty="0"/>
              <a:t>Services is much more than “Calibration”, … </a:t>
            </a:r>
            <a:r>
              <a:rPr lang="en-US" sz="2900" dirty="0" smtClean="0"/>
              <a:t>CARS</a:t>
            </a:r>
          </a:p>
          <a:p>
            <a:r>
              <a:rPr lang="en-US" sz="2900" dirty="0"/>
              <a:t>Favor integration between column, </a:t>
            </a:r>
            <a:r>
              <a:rPr lang="en-US" sz="2900" dirty="0" smtClean="0"/>
              <a:t>profiles, …  </a:t>
            </a:r>
            <a:r>
              <a:rPr lang="en-US" sz="2900" dirty="0"/>
              <a:t>CARS (+ in situ</a:t>
            </a:r>
            <a:r>
              <a:rPr lang="en-US" sz="2900" dirty="0" smtClean="0"/>
              <a:t>)</a:t>
            </a:r>
            <a:endParaRPr lang="en-AU" sz="2900" dirty="0" smtClean="0"/>
          </a:p>
          <a:p>
            <a:r>
              <a:rPr lang="en-AU" sz="2900" dirty="0" smtClean="0"/>
              <a:t>Centralization of </a:t>
            </a:r>
            <a:r>
              <a:rPr lang="en-AU" sz="2900" dirty="0" err="1" smtClean="0"/>
              <a:t>processings</a:t>
            </a:r>
            <a:r>
              <a:rPr lang="en-AU" sz="2900" dirty="0" smtClean="0"/>
              <a:t> (monitoring, calibration, retrievals)</a:t>
            </a:r>
          </a:p>
          <a:p>
            <a:r>
              <a:rPr lang="en-AU" sz="2900" dirty="0" smtClean="0"/>
              <a:t>Public and Real Time access to QC/QA data</a:t>
            </a:r>
          </a:p>
          <a:p>
            <a:r>
              <a:rPr lang="en-AU" sz="2900" dirty="0" smtClean="0"/>
              <a:t>Each site not expert in photometry to get &amp; provide data </a:t>
            </a:r>
          </a:p>
          <a:p>
            <a:r>
              <a:rPr lang="en-AU" sz="2900" dirty="0" smtClean="0"/>
              <a:t>Partnership with non AERONET network (e.g. China)</a:t>
            </a:r>
          </a:p>
          <a:p>
            <a:r>
              <a:rPr lang="en-AU" sz="2900" dirty="0"/>
              <a:t>P</a:t>
            </a:r>
            <a:r>
              <a:rPr lang="en-AU" sz="2900" dirty="0" smtClean="0"/>
              <a:t>artnership with non CIMEL networks (WMO/PFR, SKYNET,…)</a:t>
            </a:r>
          </a:p>
          <a:p>
            <a:r>
              <a:rPr lang="en-AU" sz="2900" dirty="0" smtClean="0"/>
              <a:t>Partnership with SMEs </a:t>
            </a:r>
          </a:p>
          <a:p>
            <a:r>
              <a:rPr lang="en-US" sz="2900" dirty="0"/>
              <a:t>Scientific Achievements </a:t>
            </a:r>
            <a:r>
              <a:rPr lang="en-US" sz="2900" dirty="0" smtClean="0"/>
              <a:t>(</a:t>
            </a:r>
            <a:r>
              <a:rPr lang="en-US" sz="2900" dirty="0"/>
              <a:t>p</a:t>
            </a:r>
            <a:r>
              <a:rPr lang="en-US" sz="2900" dirty="0" smtClean="0"/>
              <a:t>ublications, data widely used)</a:t>
            </a:r>
          </a:p>
          <a:p>
            <a:r>
              <a:rPr lang="en-US" sz="2900" dirty="0" smtClean="0"/>
              <a:t>Innovation</a:t>
            </a:r>
            <a:r>
              <a:rPr lang="en-US" sz="2900" dirty="0"/>
              <a:t>: instrument, algorithm, </a:t>
            </a:r>
            <a:r>
              <a:rPr lang="en-US" sz="2900" dirty="0" smtClean="0"/>
              <a:t>services</a:t>
            </a:r>
            <a:endParaRPr lang="en-AU" sz="2900" dirty="0" smtClean="0"/>
          </a:p>
          <a:p>
            <a:pPr marL="0" indent="0">
              <a:buNone/>
            </a:pPr>
            <a:r>
              <a:rPr lang="en-AU" sz="2900" dirty="0" smtClean="0"/>
              <a:t>       &gt; Relevant instrumental </a:t>
            </a:r>
            <a:r>
              <a:rPr lang="en-AU" sz="2900" dirty="0"/>
              <a:t>concept, with expected potential </a:t>
            </a:r>
            <a:r>
              <a:rPr lang="en-AU" sz="2900" dirty="0" smtClean="0"/>
              <a:t>evolutions </a:t>
            </a:r>
          </a:p>
          <a:p>
            <a:pPr marL="0" indent="0">
              <a:buNone/>
            </a:pPr>
            <a:r>
              <a:rPr lang="en-AU" sz="2900" dirty="0"/>
              <a:t> </a:t>
            </a:r>
            <a:r>
              <a:rPr lang="en-AU" sz="2900" dirty="0" smtClean="0"/>
              <a:t>           </a:t>
            </a:r>
            <a:r>
              <a:rPr lang="en-AU" sz="2900" dirty="0" smtClean="0">
                <a:solidFill>
                  <a:schemeClr val="bg1">
                    <a:lumMod val="50000"/>
                  </a:schemeClr>
                </a:solidFill>
              </a:rPr>
              <a:t>  - integrated </a:t>
            </a:r>
            <a:r>
              <a:rPr lang="en-AU" sz="2900" dirty="0">
                <a:solidFill>
                  <a:schemeClr val="bg1">
                    <a:lumMod val="50000"/>
                  </a:schemeClr>
                </a:solidFill>
              </a:rPr>
              <a:t>passive/active/in situ stationary or mobile system</a:t>
            </a:r>
            <a:r>
              <a:rPr lang="en-AU" sz="29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AU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2900" dirty="0" smtClean="0">
                <a:solidFill>
                  <a:schemeClr val="bg1">
                    <a:lumMod val="50000"/>
                  </a:schemeClr>
                </a:solidFill>
              </a:rPr>
              <a:t>             - </a:t>
            </a:r>
            <a:r>
              <a:rPr lang="en-AU" sz="2900" dirty="0">
                <a:solidFill>
                  <a:schemeClr val="bg1">
                    <a:lumMod val="50000"/>
                  </a:schemeClr>
                </a:solidFill>
              </a:rPr>
              <a:t>high spectral resolution; </a:t>
            </a:r>
            <a:r>
              <a:rPr lang="en-AU" sz="2900" dirty="0" smtClean="0">
                <a:solidFill>
                  <a:schemeClr val="bg1">
                    <a:lumMod val="50000"/>
                  </a:schemeClr>
                </a:solidFill>
              </a:rPr>
              <a:t>  sky imager</a:t>
            </a:r>
            <a:r>
              <a:rPr lang="en-AU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2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AU" sz="2900" dirty="0"/>
              <a:t> </a:t>
            </a:r>
            <a:r>
              <a:rPr lang="en-AU" sz="2900" dirty="0" smtClean="0"/>
              <a:t>      &gt; Relevant  aerosol retrieval concept with GRASP</a:t>
            </a:r>
            <a:endParaRPr lang="en-US" sz="2900" dirty="0"/>
          </a:p>
          <a:p>
            <a:endParaRPr lang="en-AU" sz="2200" dirty="0" smtClean="0"/>
          </a:p>
          <a:p>
            <a:endParaRPr lang="en-A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0850" y="5745858"/>
            <a:ext cx="7512050" cy="107721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/>
                </a:solidFill>
              </a:rPr>
              <a:t>Access Unit </a:t>
            </a:r>
            <a:r>
              <a:rPr lang="fr-FR" sz="1600" b="1" dirty="0" err="1" smtClean="0">
                <a:solidFill>
                  <a:schemeClr val="accent1"/>
                </a:solidFill>
              </a:rPr>
              <a:t>provided</a:t>
            </a:r>
            <a:r>
              <a:rPr lang="fr-FR" sz="1600" dirty="0" smtClean="0">
                <a:solidFill>
                  <a:schemeClr val="accent1"/>
                </a:solidFill>
              </a:rPr>
              <a:t>:            All </a:t>
            </a:r>
            <a:r>
              <a:rPr lang="fr-FR" sz="1600" dirty="0" err="1" smtClean="0">
                <a:solidFill>
                  <a:schemeClr val="accent1"/>
                </a:solidFill>
              </a:rPr>
              <a:t>together</a:t>
            </a:r>
            <a:r>
              <a:rPr lang="fr-FR" sz="1600" dirty="0" smtClean="0">
                <a:solidFill>
                  <a:schemeClr val="accent1"/>
                </a:solidFill>
              </a:rPr>
              <a:t>   </a:t>
            </a:r>
            <a:r>
              <a:rPr lang="fr-FR" sz="1600" dirty="0">
                <a:solidFill>
                  <a:schemeClr val="accent1"/>
                </a:solidFill>
              </a:rPr>
              <a:t>: 416 </a:t>
            </a:r>
            <a:r>
              <a:rPr lang="fr-FR" sz="1600" dirty="0" err="1">
                <a:solidFill>
                  <a:schemeClr val="accent1"/>
                </a:solidFill>
              </a:rPr>
              <a:t>ua</a:t>
            </a:r>
            <a:r>
              <a:rPr lang="fr-FR" sz="1600" dirty="0">
                <a:solidFill>
                  <a:schemeClr val="accent1"/>
                </a:solidFill>
              </a:rPr>
              <a:t>         </a:t>
            </a:r>
            <a:r>
              <a:rPr lang="fr-FR" sz="1600" dirty="0" smtClean="0">
                <a:solidFill>
                  <a:schemeClr val="accent1"/>
                </a:solidFill>
              </a:rPr>
              <a:t>                              </a:t>
            </a:r>
            <a:r>
              <a:rPr lang="fr-FR" sz="1600" dirty="0">
                <a:solidFill>
                  <a:schemeClr val="accent1"/>
                </a:solidFill>
              </a:rPr>
              <a:t>(</a:t>
            </a:r>
            <a:r>
              <a:rPr lang="fr-FR" sz="1600" dirty="0" err="1">
                <a:solidFill>
                  <a:schemeClr val="accent1"/>
                </a:solidFill>
              </a:rPr>
              <a:t>expected</a:t>
            </a:r>
            <a:r>
              <a:rPr lang="fr-FR" sz="1600" dirty="0" smtClean="0">
                <a:solidFill>
                  <a:schemeClr val="accent1"/>
                </a:solidFill>
              </a:rPr>
              <a:t>:  335)</a:t>
            </a:r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 smtClean="0">
                <a:solidFill>
                  <a:schemeClr val="accent1"/>
                </a:solidFill>
              </a:rPr>
              <a:t>              (48 M)                           CNRS             </a:t>
            </a:r>
            <a:r>
              <a:rPr lang="fr-FR" sz="1600" dirty="0">
                <a:solidFill>
                  <a:schemeClr val="accent1"/>
                </a:solidFill>
              </a:rPr>
              <a:t>: 200 </a:t>
            </a:r>
            <a:r>
              <a:rPr lang="fr-FR" sz="1600" dirty="0" err="1">
                <a:solidFill>
                  <a:schemeClr val="accent1"/>
                </a:solidFill>
              </a:rPr>
              <a:t>ua</a:t>
            </a:r>
            <a:r>
              <a:rPr lang="fr-FR" sz="1600" dirty="0">
                <a:solidFill>
                  <a:schemeClr val="accent1"/>
                </a:solidFill>
              </a:rPr>
              <a:t>         </a:t>
            </a:r>
            <a:r>
              <a:rPr lang="fr-FR" sz="1600" dirty="0" smtClean="0">
                <a:solidFill>
                  <a:schemeClr val="accent1"/>
                </a:solidFill>
              </a:rPr>
              <a:t>                              </a:t>
            </a:r>
            <a:r>
              <a:rPr lang="fr-FR" sz="1600" dirty="0">
                <a:solidFill>
                  <a:schemeClr val="accent1"/>
                </a:solidFill>
              </a:rPr>
              <a:t>(</a:t>
            </a:r>
            <a:r>
              <a:rPr lang="fr-FR" sz="1600" dirty="0" err="1">
                <a:solidFill>
                  <a:schemeClr val="accent1"/>
                </a:solidFill>
              </a:rPr>
              <a:t>expected</a:t>
            </a:r>
            <a:r>
              <a:rPr lang="fr-FR" sz="1600" dirty="0">
                <a:solidFill>
                  <a:schemeClr val="accent1"/>
                </a:solidFill>
              </a:rPr>
              <a:t> : 165)</a:t>
            </a:r>
          </a:p>
          <a:p>
            <a:r>
              <a:rPr lang="fr-FR" sz="1600" dirty="0" smtClean="0">
                <a:solidFill>
                  <a:schemeClr val="accent1"/>
                </a:solidFill>
              </a:rPr>
              <a:t>                                                     UVA               </a:t>
            </a:r>
            <a:r>
              <a:rPr lang="fr-FR" sz="1600" dirty="0">
                <a:solidFill>
                  <a:schemeClr val="accent1"/>
                </a:solidFill>
              </a:rPr>
              <a:t>: 130 </a:t>
            </a:r>
            <a:r>
              <a:rPr lang="fr-FR" sz="1600" dirty="0" err="1">
                <a:solidFill>
                  <a:schemeClr val="accent1"/>
                </a:solidFill>
              </a:rPr>
              <a:t>ua</a:t>
            </a:r>
            <a:r>
              <a:rPr lang="fr-FR" sz="1600" dirty="0">
                <a:solidFill>
                  <a:schemeClr val="accent1"/>
                </a:solidFill>
              </a:rPr>
              <a:t>          </a:t>
            </a:r>
            <a:r>
              <a:rPr lang="fr-FR" sz="1600" dirty="0" smtClean="0">
                <a:solidFill>
                  <a:schemeClr val="accent1"/>
                </a:solidFill>
              </a:rPr>
              <a:t>                             </a:t>
            </a:r>
            <a:r>
              <a:rPr lang="fr-FR" sz="1600" dirty="0">
                <a:solidFill>
                  <a:schemeClr val="accent1"/>
                </a:solidFill>
              </a:rPr>
              <a:t>(</a:t>
            </a:r>
            <a:r>
              <a:rPr lang="fr-FR" sz="1600" dirty="0" err="1">
                <a:solidFill>
                  <a:schemeClr val="accent1"/>
                </a:solidFill>
              </a:rPr>
              <a:t>expected</a:t>
            </a:r>
            <a:r>
              <a:rPr lang="fr-FR" sz="1600" dirty="0">
                <a:solidFill>
                  <a:schemeClr val="accent1"/>
                </a:solidFill>
              </a:rPr>
              <a:t> : 100)</a:t>
            </a:r>
          </a:p>
          <a:p>
            <a:r>
              <a:rPr lang="fr-FR" sz="1600" dirty="0" smtClean="0">
                <a:solidFill>
                  <a:schemeClr val="accent1"/>
                </a:solidFill>
              </a:rPr>
              <a:t>                                                     AEMET          </a:t>
            </a:r>
            <a:r>
              <a:rPr lang="fr-FR" sz="1600" dirty="0">
                <a:solidFill>
                  <a:schemeClr val="accent1"/>
                </a:solidFill>
              </a:rPr>
              <a:t>:   86 </a:t>
            </a:r>
            <a:r>
              <a:rPr lang="fr-FR" sz="1600" dirty="0" err="1">
                <a:solidFill>
                  <a:schemeClr val="accent1"/>
                </a:solidFill>
              </a:rPr>
              <a:t>ua</a:t>
            </a:r>
            <a:r>
              <a:rPr lang="fr-FR" sz="1600" dirty="0">
                <a:solidFill>
                  <a:schemeClr val="accent1"/>
                </a:solidFill>
              </a:rPr>
              <a:t>         </a:t>
            </a:r>
            <a:r>
              <a:rPr lang="fr-FR" sz="1600" dirty="0" smtClean="0">
                <a:solidFill>
                  <a:schemeClr val="accent1"/>
                </a:solidFill>
              </a:rPr>
              <a:t>                              </a:t>
            </a:r>
            <a:r>
              <a:rPr lang="fr-FR" sz="1600" dirty="0">
                <a:solidFill>
                  <a:schemeClr val="accent1"/>
                </a:solidFill>
              </a:rPr>
              <a:t>(</a:t>
            </a:r>
            <a:r>
              <a:rPr lang="fr-FR" sz="1600" dirty="0" err="1">
                <a:solidFill>
                  <a:schemeClr val="accent1"/>
                </a:solidFill>
              </a:rPr>
              <a:t>expected</a:t>
            </a:r>
            <a:r>
              <a:rPr lang="fr-FR" sz="1600" dirty="0">
                <a:solidFill>
                  <a:schemeClr val="accent1"/>
                </a:solidFill>
              </a:rPr>
              <a:t> :    70)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481" y="3205858"/>
            <a:ext cx="2308518" cy="24311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512" y="830958"/>
            <a:ext cx="2342487" cy="2349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89800" y="769938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2009 (80)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289800" y="3226496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2018 (130)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79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10" y="770224"/>
            <a:ext cx="7508289" cy="41973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53663" y="4846595"/>
            <a:ext cx="322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04/2019, ACTRIS-2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2910" y="114300"/>
            <a:ext cx="8994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ACTRIS 2019 . . . .                         2024 . . . . . . .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4300" y="6415905"/>
            <a:ext cx="90847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smtClean="0"/>
              <a:t>Newsletters </a:t>
            </a:r>
            <a:r>
              <a:rPr lang="fr-FR" sz="1200" i="1" dirty="0"/>
              <a:t>AERONET-Europe </a:t>
            </a:r>
            <a:r>
              <a:rPr lang="fr-FR" sz="1200" i="1" dirty="0" err="1"/>
              <a:t>at</a:t>
            </a:r>
            <a:r>
              <a:rPr lang="fr-FR" sz="1200" i="1" dirty="0"/>
              <a:t> </a:t>
            </a:r>
            <a:r>
              <a:rPr lang="fr-FR" sz="1200" i="1" dirty="0" smtClean="0">
                <a:hlinkClick r:id="rId3"/>
              </a:rPr>
              <a:t>http</a:t>
            </a:r>
            <a:r>
              <a:rPr lang="fr-FR" sz="1200" i="1" dirty="0">
                <a:hlinkClick r:id="rId3"/>
              </a:rPr>
              <a:t>://www.actris.eu/Portals/46/Outreach/Newsletters</a:t>
            </a:r>
            <a:r>
              <a:rPr lang="fr-FR" sz="1200" i="1" dirty="0" smtClean="0">
                <a:hlinkClick r:id="rId3"/>
              </a:rPr>
              <a:t>/</a:t>
            </a:r>
            <a:endParaRPr lang="fr-FR" sz="1200" i="1" dirty="0" smtClean="0"/>
          </a:p>
          <a:p>
            <a:pPr algn="ctr"/>
            <a:r>
              <a:rPr lang="fr-FR" sz="1200" i="1" dirty="0" err="1" smtClean="0"/>
              <a:t>Educational</a:t>
            </a:r>
            <a:r>
              <a:rPr lang="fr-FR" sz="1200" i="1" dirty="0" smtClean="0"/>
              <a:t> program </a:t>
            </a:r>
            <a:r>
              <a:rPr lang="fr-FR" sz="1200" i="1" dirty="0"/>
              <a:t>Globe/</a:t>
            </a:r>
            <a:r>
              <a:rPr lang="fr-FR" sz="1200" i="1" dirty="0" err="1"/>
              <a:t>Calipsph’air</a:t>
            </a:r>
            <a:r>
              <a:rPr lang="fr-FR" sz="1200" i="1" dirty="0"/>
              <a:t> (</a:t>
            </a:r>
            <a:r>
              <a:rPr lang="fr-FR" sz="1200" i="1" dirty="0" err="1"/>
              <a:t>Calitoo</a:t>
            </a:r>
            <a:r>
              <a:rPr lang="fr-FR" sz="1200" i="1" dirty="0"/>
              <a:t>, </a:t>
            </a:r>
            <a:r>
              <a:rPr lang="fr-FR" sz="1200" i="1" dirty="0" smtClean="0">
                <a:hlinkClick r:id="rId4"/>
              </a:rPr>
              <a:t>http</a:t>
            </a:r>
            <a:r>
              <a:rPr lang="fr-FR" sz="1200" i="1" dirty="0">
                <a:hlinkClick r:id="rId4"/>
              </a:rPr>
              <a:t>://</a:t>
            </a:r>
            <a:r>
              <a:rPr lang="fr-FR" sz="1200" i="1" dirty="0" smtClean="0">
                <a:hlinkClick r:id="rId4"/>
              </a:rPr>
              <a:t>www.calitoo.fr</a:t>
            </a:r>
            <a:r>
              <a:rPr lang="fr-FR" sz="1200" i="1" dirty="0" smtClean="0"/>
              <a:t>)</a:t>
            </a:r>
            <a:endParaRPr lang="fr-FR" sz="1200" i="1" dirty="0"/>
          </a:p>
          <a:p>
            <a:endParaRPr lang="fr-FR" sz="1400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13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326671" y="719424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Perspectives 2024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699" y="5318720"/>
            <a:ext cx="8729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 smtClean="0"/>
              <a:t>One important key of success is the adequate </a:t>
            </a:r>
            <a:r>
              <a:rPr lang="en-AU" sz="2000" dirty="0"/>
              <a:t>human </a:t>
            </a:r>
            <a:r>
              <a:rPr lang="en-AU" sz="2000" dirty="0" smtClean="0"/>
              <a:t>resources </a:t>
            </a:r>
          </a:p>
          <a:p>
            <a:pPr algn="ctr"/>
            <a:r>
              <a:rPr lang="en-AU" sz="2000" dirty="0" smtClean="0"/>
              <a:t>in </a:t>
            </a:r>
            <a:r>
              <a:rPr lang="en-AU" sz="2000" dirty="0"/>
              <a:t>France and Spain during ACTRIS-1/</a:t>
            </a:r>
            <a:r>
              <a:rPr lang="en-AU" sz="2000" dirty="0" smtClean="0"/>
              <a:t>2</a:t>
            </a:r>
          </a:p>
          <a:p>
            <a:pPr algn="ctr"/>
            <a:r>
              <a:rPr lang="en-AU" sz="2000" dirty="0" smtClean="0"/>
              <a:t> </a:t>
            </a:r>
            <a:endParaRPr lang="en-AU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620183" y="6022485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ACTRIS-RI</a:t>
            </a:r>
            <a:r>
              <a:rPr lang="fr-FR" dirty="0"/>
              <a:t>, a major </a:t>
            </a:r>
            <a:r>
              <a:rPr lang="fr-FR" dirty="0" err="1"/>
              <a:t>partner</a:t>
            </a:r>
            <a:r>
              <a:rPr lang="fr-FR" dirty="0"/>
              <a:t> of AERONET</a:t>
            </a:r>
          </a:p>
        </p:txBody>
      </p:sp>
    </p:spTree>
    <p:extLst>
      <p:ext uri="{BB962C8B-B14F-4D97-AF65-F5344CB8AC3E}">
        <p14:creationId xmlns:p14="http://schemas.microsoft.com/office/powerpoint/2010/main" val="304768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764" y="1000676"/>
            <a:ext cx="5255550" cy="53544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Development of European Capacity</a:t>
            </a:r>
            <a:endParaRPr lang="en-US" b="1" dirty="0"/>
          </a:p>
        </p:txBody>
      </p:sp>
      <p:grpSp>
        <p:nvGrpSpPr>
          <p:cNvPr id="8" name="Group 21"/>
          <p:cNvGrpSpPr/>
          <p:nvPr/>
        </p:nvGrpSpPr>
        <p:grpSpPr>
          <a:xfrm>
            <a:off x="2108200" y="3523554"/>
            <a:ext cx="3844401" cy="841304"/>
            <a:chOff x="150023" y="3183745"/>
            <a:chExt cx="4917466" cy="57279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0023" y="318374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882758" y="3387209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>
          <a:xfrm>
            <a:off x="5422900" y="6454914"/>
            <a:ext cx="2895600" cy="365125"/>
          </a:xfrm>
        </p:spPr>
        <p:txBody>
          <a:bodyPr/>
          <a:lstStyle/>
          <a:p>
            <a:r>
              <a:rPr lang="fr-FR" dirty="0" smtClean="0"/>
              <a:t>ACTRIS-2 Final Workshop, Darmstadt, 2019</a:t>
            </a:r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14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451334" y="1023620"/>
            <a:ext cx="14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 (80)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137400" y="871538"/>
            <a:ext cx="889000" cy="5483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243764" y="1392952"/>
            <a:ext cx="889000" cy="5483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08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Development of European Capacity</a:t>
            </a:r>
            <a:endParaRPr lang="en-US" b="1" dirty="0"/>
          </a:p>
        </p:txBody>
      </p:sp>
      <p:grpSp>
        <p:nvGrpSpPr>
          <p:cNvPr id="8" name="Group 21"/>
          <p:cNvGrpSpPr/>
          <p:nvPr/>
        </p:nvGrpSpPr>
        <p:grpSpPr>
          <a:xfrm>
            <a:off x="2108200" y="3523554"/>
            <a:ext cx="3844401" cy="841304"/>
            <a:chOff x="150023" y="3183745"/>
            <a:chExt cx="4917466" cy="57279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0023" y="318374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882758" y="3387209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>
          <a:xfrm>
            <a:off x="5422900" y="6454914"/>
            <a:ext cx="2895600" cy="365125"/>
          </a:xfrm>
        </p:spPr>
        <p:txBody>
          <a:bodyPr/>
          <a:lstStyle/>
          <a:p>
            <a:r>
              <a:rPr lang="fr-FR" dirty="0" smtClean="0"/>
              <a:t>ACTRIS-2 Final Workshop, Darmstadt, 2019</a:t>
            </a:r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15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23" y="871537"/>
            <a:ext cx="5294024" cy="55752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25226" y="1079673"/>
            <a:ext cx="889000" cy="5483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77626" y="1232073"/>
            <a:ext cx="889000" cy="5483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30026" y="6320556"/>
            <a:ext cx="6291574" cy="5483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430026" y="787400"/>
            <a:ext cx="6291574" cy="21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451334" y="1023620"/>
            <a:ext cx="159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2018 (130)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183620"/>
            <a:ext cx="9143999" cy="3516916"/>
          </a:xfrm>
        </p:spPr>
        <p:txBody>
          <a:bodyPr>
            <a:noAutofit/>
          </a:bodyPr>
          <a:lstStyle/>
          <a:p>
            <a:r>
              <a:rPr lang="en-CA" sz="1800" b="1" dirty="0" smtClean="0"/>
              <a:t>Long-term ground-based aerosol high quality observation and monitoring </a:t>
            </a:r>
          </a:p>
          <a:p>
            <a:r>
              <a:rPr lang="en-CA" sz="1800" b="1" dirty="0" smtClean="0"/>
              <a:t>“Calibration”, Trainings, Good practice </a:t>
            </a:r>
            <a:r>
              <a:rPr lang="en-CA" sz="1800" dirty="0" smtClean="0"/>
              <a:t>(academic </a:t>
            </a:r>
            <a:r>
              <a:rPr lang="en-CA" sz="1800" dirty="0"/>
              <a:t>and private </a:t>
            </a:r>
            <a:r>
              <a:rPr lang="en-CA" sz="1800" dirty="0" smtClean="0"/>
              <a:t>users). </a:t>
            </a:r>
          </a:p>
          <a:p>
            <a:pPr lvl="0"/>
            <a:r>
              <a:rPr lang="en-CA" sz="1800" b="1" dirty="0" smtClean="0"/>
              <a:t>New technologies</a:t>
            </a:r>
            <a:r>
              <a:rPr lang="en-CA" sz="1800" dirty="0" smtClean="0"/>
              <a:t> (increase technology readiness level, in collaboration with SMEs)</a:t>
            </a:r>
          </a:p>
          <a:p>
            <a:pPr lvl="0"/>
            <a:endParaRPr lang="en-CA" sz="1800" dirty="0" smtClean="0"/>
          </a:p>
          <a:p>
            <a:pPr marL="0" lvl="0" indent="0">
              <a:buNone/>
            </a:pPr>
            <a:r>
              <a:rPr lang="en-CA" sz="1800" dirty="0" smtClean="0"/>
              <a:t>           </a:t>
            </a:r>
            <a:r>
              <a:rPr lang="en-C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(</a:t>
            </a:r>
            <a:r>
              <a:rPr lang="en-CA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C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Lunar photometer CE318T; </a:t>
            </a:r>
          </a:p>
          <a:p>
            <a:pPr marL="0" lvl="0" indent="0">
              <a:buNone/>
            </a:pPr>
            <a:r>
              <a:rPr lang="en-CA" sz="1800" b="1" dirty="0" smtClean="0"/>
              <a:t>                         </a:t>
            </a:r>
            <a:r>
              <a:rPr lang="en-CA" sz="1800" b="1" dirty="0" smtClean="0">
                <a:solidFill>
                  <a:schemeClr val="accent6"/>
                </a:solidFill>
              </a:rPr>
              <a:t>     (ii) Mobile Automatic photometer CE318TM; </a:t>
            </a:r>
          </a:p>
          <a:p>
            <a:pPr marL="0" lvl="0" indent="0">
              <a:buNone/>
            </a:pPr>
            <a:r>
              <a:rPr lang="en-CA" sz="1800" b="1" dirty="0" smtClean="0"/>
              <a:t>                                        </a:t>
            </a:r>
            <a:r>
              <a:rPr lang="en-CA" sz="1800" b="1" dirty="0" smtClean="0">
                <a:solidFill>
                  <a:srgbClr val="558ED5"/>
                </a:solidFill>
              </a:rPr>
              <a:t>      (iii) </a:t>
            </a:r>
            <a:r>
              <a:rPr lang="en-CA" sz="1800" b="1" dirty="0" err="1" smtClean="0">
                <a:solidFill>
                  <a:srgbClr val="558ED5"/>
                </a:solidFill>
              </a:rPr>
              <a:t>Polarimeter</a:t>
            </a:r>
            <a:r>
              <a:rPr lang="en-CA" sz="1800" b="1" dirty="0" smtClean="0">
                <a:solidFill>
                  <a:srgbClr val="558ED5"/>
                </a:solidFill>
              </a:rPr>
              <a:t> CE318T;</a:t>
            </a:r>
          </a:p>
          <a:p>
            <a:pPr marL="0" lvl="0" indent="0">
              <a:buNone/>
            </a:pPr>
            <a:r>
              <a:rPr lang="en-CA" sz="1800" b="1" dirty="0" smtClean="0"/>
              <a:t>                                                          </a:t>
            </a:r>
            <a:r>
              <a:rPr lang="en-CA" sz="1800" b="1" dirty="0" smtClean="0">
                <a:solidFill>
                  <a:srgbClr val="F79646"/>
                </a:solidFill>
              </a:rPr>
              <a:t>     (iv) Promote compact and automatic integrated systems; </a:t>
            </a:r>
          </a:p>
          <a:p>
            <a:pPr marL="0" indent="0">
              <a:buNone/>
            </a:pPr>
            <a:r>
              <a:rPr lang="en-CA" sz="1800" b="1" dirty="0" smtClean="0"/>
              <a:t>                                                                                       </a:t>
            </a:r>
            <a:r>
              <a:rPr lang="en-CA" sz="1800" b="1" dirty="0" smtClean="0">
                <a:solidFill>
                  <a:srgbClr val="558ED5"/>
                </a:solidFill>
              </a:rPr>
              <a:t>(v) Low cost handheld photometer;</a:t>
            </a:r>
          </a:p>
          <a:p>
            <a:pPr marL="0" indent="0">
              <a:buNone/>
            </a:pPr>
            <a:r>
              <a:rPr lang="en-CA" sz="1800" b="1" dirty="0" smtClean="0">
                <a:solidFill>
                  <a:srgbClr val="F79646"/>
                </a:solidFill>
              </a:rPr>
              <a:t>                                                                                                                  (vi) …</a:t>
            </a:r>
          </a:p>
          <a:p>
            <a:pPr marL="0" indent="0">
              <a:buNone/>
            </a:pPr>
            <a:endParaRPr lang="en-CA" sz="1800" dirty="0" smtClean="0">
              <a:solidFill>
                <a:srgbClr val="F79646"/>
              </a:solidFill>
            </a:endParaRPr>
          </a:p>
          <a:p>
            <a:r>
              <a:rPr lang="en-CA" sz="1800" b="1" dirty="0" smtClean="0"/>
              <a:t>Integration/synergetic activities </a:t>
            </a:r>
            <a:r>
              <a:rPr lang="en-CA" sz="1800" dirty="0" smtClean="0"/>
              <a:t>(photometer, LiDAR, in situ, satellites and modelling)</a:t>
            </a:r>
          </a:p>
          <a:p>
            <a:r>
              <a:rPr lang="en-CA" sz="1800" b="1" dirty="0" smtClean="0"/>
              <a:t>Added value products </a:t>
            </a:r>
            <a:r>
              <a:rPr lang="en-CA" sz="1800" dirty="0" smtClean="0"/>
              <a:t>(through innovative algorithms, e.g. GRASP) &amp; </a:t>
            </a:r>
            <a:r>
              <a:rPr lang="en-CA" sz="1800" b="1" dirty="0" smtClean="0"/>
              <a:t>through</a:t>
            </a:r>
            <a:r>
              <a:rPr lang="en-CA" sz="1800" dirty="0" smtClean="0"/>
              <a:t> </a:t>
            </a:r>
            <a:r>
              <a:rPr lang="en-CA" sz="1800" b="1" dirty="0" smtClean="0"/>
              <a:t>ACTRIS-DC</a:t>
            </a:r>
          </a:p>
          <a:p>
            <a:r>
              <a:rPr lang="en-CA" sz="1800" b="1" dirty="0" smtClean="0"/>
              <a:t>Maintain ACTRIS-services in the long-</a:t>
            </a:r>
            <a:r>
              <a:rPr lang="en-CA" sz="1800" dirty="0" smtClean="0"/>
              <a:t>term (upgrade of calibration platform, technologies, data processing and … preserve human resources and expertise).</a:t>
            </a:r>
          </a:p>
          <a:p>
            <a:pPr marL="0" lvl="0" indent="0">
              <a:buNone/>
            </a:pPr>
            <a:r>
              <a:rPr lang="en-CA" sz="1800" dirty="0" smtClean="0"/>
              <a:t>          </a:t>
            </a:r>
            <a:endParaRPr lang="en-CA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ACTRIS-2 Final Workshop, Darmstadt, 2019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50660"/>
            <a:ext cx="571500" cy="3073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24200" y="26161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Our objectives ?</a:t>
            </a:r>
            <a:endParaRPr lang="fr-FR" sz="28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9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480" y="5362101"/>
            <a:ext cx="8811337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AU" sz="2000" b="1" dirty="0" smtClean="0">
                <a:solidFill>
                  <a:srgbClr val="3366FF"/>
                </a:solidFill>
              </a:rPr>
              <a:t>This short presentation:</a:t>
            </a:r>
            <a:r>
              <a:rPr lang="en-AU" sz="2000" dirty="0" smtClean="0">
                <a:solidFill>
                  <a:srgbClr val="3366FF"/>
                </a:solidFill>
              </a:rPr>
              <a:t> major technical and scientific outcomes supported by the European branch of AERONET during ACTRIS-1 and ACTRIS-2 </a:t>
            </a:r>
          </a:p>
          <a:p>
            <a:pPr marL="0" indent="0" algn="just">
              <a:buNone/>
            </a:pPr>
            <a:r>
              <a:rPr lang="en-AU" sz="2000" dirty="0" smtClean="0">
                <a:solidFill>
                  <a:srgbClr val="E46C0A"/>
                </a:solidFill>
              </a:rPr>
              <a:t>                        </a:t>
            </a:r>
          </a:p>
          <a:p>
            <a:pPr marL="0" indent="0" algn="just">
              <a:buNone/>
            </a:pPr>
            <a:r>
              <a:rPr lang="en-AU" sz="2000" dirty="0" smtClean="0">
                <a:solidFill>
                  <a:srgbClr val="E46C0A"/>
                </a:solidFill>
              </a:rPr>
              <a:t>                        (17 talks/posters on/using AERONET, in this Workshop)</a:t>
            </a:r>
          </a:p>
          <a:p>
            <a:pPr marL="0" indent="0" algn="just">
              <a:buNone/>
            </a:pPr>
            <a:endParaRPr lang="en-AU" sz="2000" dirty="0" smtClean="0"/>
          </a:p>
          <a:p>
            <a:pPr marL="0" indent="0" algn="just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4461"/>
            <a:ext cx="1233854" cy="6635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149" y="1740395"/>
            <a:ext cx="5240281" cy="253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479" y="1254006"/>
            <a:ext cx="5222966" cy="256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-102962" y="25400"/>
            <a:ext cx="92861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Evolution ?</a:t>
            </a:r>
          </a:p>
          <a:p>
            <a:pPr algn="ctr"/>
            <a:r>
              <a:rPr lang="fr-FR" sz="800" b="1" dirty="0" smtClean="0"/>
              <a:t> </a:t>
            </a:r>
            <a:r>
              <a:rPr lang="fr-FR" sz="3200" b="1" dirty="0" smtClean="0"/>
              <a:t> </a:t>
            </a:r>
            <a:r>
              <a:rPr lang="fr-FR" sz="1200" b="1" dirty="0" smtClean="0"/>
              <a:t> </a:t>
            </a:r>
            <a:endParaRPr lang="fr-FR" sz="1200" dirty="0"/>
          </a:p>
          <a:p>
            <a:r>
              <a:rPr lang="fr-FR" dirty="0" smtClean="0"/>
              <a:t>                  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85273" y="4664291"/>
            <a:ext cx="731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dirty="0" err="1" smtClean="0"/>
              <a:t>Around</a:t>
            </a:r>
            <a:r>
              <a:rPr lang="fr-FR" dirty="0" smtClean="0"/>
              <a:t> 130 sites in the network (upgrades + new sites) in 2019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About 30% (45 sites) in ACTRIS </a:t>
            </a:r>
            <a:r>
              <a:rPr lang="fr-FR" dirty="0" err="1" smtClean="0"/>
              <a:t>perimeter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-90262" y="3397943"/>
            <a:ext cx="18634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fr-FR" sz="3200" u="sng" dirty="0" smtClean="0">
                <a:solidFill>
                  <a:schemeClr val="bg1">
                    <a:lumMod val="85000"/>
                  </a:schemeClr>
                </a:solidFill>
              </a:rPr>
              <a:t>2014 </a:t>
            </a:r>
            <a:r>
              <a:rPr lang="fr-FR" sz="3200" u="sng" dirty="0">
                <a:solidFill>
                  <a:schemeClr val="bg1">
                    <a:lumMod val="85000"/>
                  </a:schemeClr>
                </a:solidFill>
              </a:rPr>
              <a:t>= 0</a:t>
            </a:r>
            <a:r>
              <a:rPr lang="fr-FR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57" y="3593850"/>
            <a:ext cx="2399289" cy="1514414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3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4605" y="1278017"/>
            <a:ext cx="2119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bg1">
                    <a:lumMod val="95000"/>
                  </a:schemeClr>
                </a:solidFill>
              </a:rPr>
              <a:t>Early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 2019</a:t>
            </a:r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13" y="765721"/>
            <a:ext cx="9255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Distribution of CE318T (« model </a:t>
            </a:r>
            <a:r>
              <a:rPr lang="fr-FR" b="1" dirty="0" err="1">
                <a:solidFill>
                  <a:srgbClr val="660066"/>
                </a:solidFill>
              </a:rPr>
              <a:t>T</a:t>
            </a:r>
            <a:r>
              <a:rPr lang="fr-FR" b="1" dirty="0">
                <a:solidFill>
                  <a:srgbClr val="660066"/>
                </a:solidFill>
              </a:rPr>
              <a:t> »), </a:t>
            </a:r>
            <a:r>
              <a:rPr lang="fr-FR" b="1" dirty="0" smtClean="0">
                <a:solidFill>
                  <a:srgbClr val="660066"/>
                </a:solidFill>
              </a:rPr>
              <a:t>Sun + Moon + </a:t>
            </a:r>
            <a:r>
              <a:rPr lang="fr-FR" b="1" dirty="0" err="1" smtClean="0">
                <a:solidFill>
                  <a:srgbClr val="660066"/>
                </a:solidFill>
              </a:rPr>
              <a:t>Faster</a:t>
            </a:r>
            <a:r>
              <a:rPr lang="fr-FR" b="1" dirty="0" smtClean="0">
                <a:solidFill>
                  <a:srgbClr val="660066"/>
                </a:solidFill>
              </a:rPr>
              <a:t> robot + New </a:t>
            </a:r>
            <a:r>
              <a:rPr lang="fr-FR" b="1" dirty="0">
                <a:solidFill>
                  <a:srgbClr val="660066"/>
                </a:solidFill>
              </a:rPr>
              <a:t>control box</a:t>
            </a:r>
          </a:p>
        </p:txBody>
      </p:sp>
    </p:spTree>
    <p:extLst>
      <p:ext uri="{BB962C8B-B14F-4D97-AF65-F5344CB8AC3E}">
        <p14:creationId xmlns:p14="http://schemas.microsoft.com/office/powerpoint/2010/main" val="209308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Development of European Capacity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8234" y="1418147"/>
            <a:ext cx="9372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AU" sz="2200" dirty="0" smtClean="0"/>
          </a:p>
          <a:p>
            <a:endParaRPr lang="en-AU" sz="2200" dirty="0" smtClean="0"/>
          </a:p>
          <a:p>
            <a:endParaRPr lang="en-AU" sz="2200" dirty="0"/>
          </a:p>
          <a:p>
            <a:endParaRPr lang="en-AU" sz="2200" dirty="0" smtClean="0"/>
          </a:p>
          <a:p>
            <a:pPr marL="0" indent="0">
              <a:buNone/>
            </a:pPr>
            <a:r>
              <a:rPr lang="en-AU" sz="2200" dirty="0" smtClean="0"/>
              <a:t>      </a:t>
            </a:r>
            <a:r>
              <a:rPr lang="en-AU" sz="2000" dirty="0" smtClean="0"/>
              <a:t> -Perimeter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/>
              <a:t> </a:t>
            </a:r>
            <a:r>
              <a:rPr lang="en-AU" sz="2000" dirty="0" smtClean="0"/>
              <a:t>      - Research (aerosol properties, variability, trends and impacts,…)</a:t>
            </a:r>
          </a:p>
          <a:p>
            <a:pPr marL="0" indent="0">
              <a:buNone/>
            </a:pPr>
            <a:r>
              <a:rPr lang="en-AU" sz="2000" dirty="0"/>
              <a:t> </a:t>
            </a:r>
            <a:r>
              <a:rPr lang="en-AU" sz="2000" dirty="0" smtClean="0"/>
              <a:t>      - Earth Observation space missions</a:t>
            </a:r>
          </a:p>
          <a:p>
            <a:pPr marL="0" indent="0">
              <a:buNone/>
            </a:pPr>
            <a:r>
              <a:rPr lang="en-AU" sz="2000" dirty="0"/>
              <a:t> </a:t>
            </a:r>
            <a:r>
              <a:rPr lang="en-AU" sz="2000" dirty="0" smtClean="0"/>
              <a:t>      - Partnerships with WRC/NPL for traceability</a:t>
            </a:r>
          </a:p>
          <a:p>
            <a:pPr marL="0" indent="0">
              <a:buNone/>
            </a:pPr>
            <a:r>
              <a:rPr lang="en-AU" sz="2000" dirty="0" smtClean="0"/>
              <a:t>       - Partnerships with SMEs</a:t>
            </a:r>
          </a:p>
          <a:p>
            <a:pPr marL="0" indent="0">
              <a:buNone/>
            </a:pPr>
            <a:r>
              <a:rPr lang="en-AU" sz="2000" dirty="0" smtClean="0"/>
              <a:t>       - Innovation </a:t>
            </a:r>
            <a:r>
              <a:rPr lang="en-AU" sz="2000" dirty="0"/>
              <a:t>(instrument, methodology, data processing and aerosols retrievals)</a:t>
            </a: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       - Data </a:t>
            </a:r>
            <a:r>
              <a:rPr lang="en-AU" sz="2000" dirty="0" err="1" smtClean="0"/>
              <a:t>Center</a:t>
            </a:r>
            <a:r>
              <a:rPr lang="en-AU" sz="2000" dirty="0" smtClean="0"/>
              <a:t> and Services</a:t>
            </a:r>
          </a:p>
          <a:p>
            <a:pPr marL="0" indent="0">
              <a:buNone/>
            </a:pPr>
            <a:r>
              <a:rPr lang="en-AU" sz="2200" dirty="0" smtClean="0"/>
              <a:t>  </a:t>
            </a:r>
          </a:p>
          <a:p>
            <a:endParaRPr lang="en-AU" dirty="0"/>
          </a:p>
        </p:txBody>
      </p:sp>
      <p:sp>
        <p:nvSpPr>
          <p:cNvPr id="7" name="ZoneTexte 6"/>
          <p:cNvSpPr txBox="1"/>
          <p:nvPr/>
        </p:nvSpPr>
        <p:spPr>
          <a:xfrm>
            <a:off x="21166" y="6162238"/>
            <a:ext cx="9122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Papers</a:t>
            </a:r>
            <a:r>
              <a:rPr lang="fr-FR" sz="1600" i="1" dirty="0" smtClean="0"/>
              <a:t> (</a:t>
            </a:r>
            <a:r>
              <a:rPr lang="fr-FR" sz="1600" i="1" dirty="0" err="1" smtClean="0"/>
              <a:t>Extr</a:t>
            </a:r>
            <a:r>
              <a:rPr lang="fr-FR" sz="1600" i="1" dirty="0" smtClean="0"/>
              <a:t>.) : </a:t>
            </a:r>
            <a:r>
              <a:rPr lang="fr-FR" sz="1600" i="1" dirty="0" err="1" smtClean="0"/>
              <a:t>Baretto</a:t>
            </a:r>
            <a:r>
              <a:rPr lang="fr-FR" sz="1600" i="1" dirty="0" smtClean="0"/>
              <a:t> et al., Li et al., </a:t>
            </a:r>
            <a:r>
              <a:rPr lang="fr-FR" sz="1600" i="1" dirty="0" err="1" smtClean="0"/>
              <a:t>Kazadzis</a:t>
            </a:r>
            <a:r>
              <a:rPr lang="fr-FR" sz="1600" i="1" dirty="0" smtClean="0"/>
              <a:t> et al., </a:t>
            </a:r>
            <a:r>
              <a:rPr lang="fr-FR" sz="1600" i="1" dirty="0" err="1" smtClean="0"/>
              <a:t>Toledano</a:t>
            </a:r>
            <a:r>
              <a:rPr lang="fr-FR" sz="1600" i="1" dirty="0" smtClean="0"/>
              <a:t> et al., </a:t>
            </a:r>
            <a:r>
              <a:rPr lang="fr-FR" sz="1600" i="1" dirty="0" err="1" smtClean="0"/>
              <a:t>Lopatin</a:t>
            </a:r>
            <a:r>
              <a:rPr lang="fr-FR" sz="1600" i="1" dirty="0" smtClean="0"/>
              <a:t> et al., Cuevas et al.,</a:t>
            </a:r>
          </a:p>
          <a:p>
            <a:r>
              <a:rPr lang="fr-FR" sz="1600" i="1" dirty="0" smtClean="0"/>
              <a:t> Karol et al., Torres et al., Popovici et al., Mortier et al.,…</a:t>
            </a:r>
            <a:endParaRPr lang="fr-FR" sz="1600" i="1" dirty="0"/>
          </a:p>
        </p:txBody>
      </p:sp>
      <p:grpSp>
        <p:nvGrpSpPr>
          <p:cNvPr id="8" name="Group 21"/>
          <p:cNvGrpSpPr/>
          <p:nvPr/>
        </p:nvGrpSpPr>
        <p:grpSpPr>
          <a:xfrm>
            <a:off x="2108200" y="3523554"/>
            <a:ext cx="3844401" cy="841304"/>
            <a:chOff x="150023" y="3183745"/>
            <a:chExt cx="4917466" cy="57279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0023" y="3183745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882758" y="3387209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9" name="Image 2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293" y="2359642"/>
            <a:ext cx="1208454" cy="1024758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654" y="3867491"/>
            <a:ext cx="1231692" cy="75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1025262"/>
            <a:ext cx="1549400" cy="977970"/>
          </a:xfrm>
          <a:prstGeom prst="rect">
            <a:avLst/>
          </a:prstGeom>
        </p:spPr>
      </p:pic>
      <p:sp>
        <p:nvSpPr>
          <p:cNvPr id="32" name="Espace réservé du pied de page 31"/>
          <p:cNvSpPr>
            <a:spLocks noGrp="1"/>
          </p:cNvSpPr>
          <p:nvPr>
            <p:ph type="ftr" sz="quarter" idx="11"/>
          </p:nvPr>
        </p:nvSpPr>
        <p:spPr>
          <a:xfrm>
            <a:off x="5422900" y="6454914"/>
            <a:ext cx="2895600" cy="365125"/>
          </a:xfrm>
        </p:spPr>
        <p:txBody>
          <a:bodyPr/>
          <a:lstStyle/>
          <a:p>
            <a:r>
              <a:rPr lang="fr-FR" dirty="0" smtClean="0"/>
              <a:t>ACTRIS-2 Final Workshop, Darmstadt, 2019</a:t>
            </a:r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4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32" y="769938"/>
            <a:ext cx="2542568" cy="267764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770138"/>
            <a:ext cx="2689832" cy="269788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146300" y="719138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2010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236681" y="732734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84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07962"/>
            <a:ext cx="8229600" cy="1143000"/>
          </a:xfrm>
        </p:spPr>
        <p:txBody>
          <a:bodyPr/>
          <a:lstStyle/>
          <a:p>
            <a:r>
              <a:rPr lang="fr-FR" b="1" dirty="0" smtClean="0"/>
              <a:t>Support to « calibration »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98" y="1896011"/>
            <a:ext cx="7531101" cy="4525963"/>
          </a:xfrm>
        </p:spPr>
        <p:txBody>
          <a:bodyPr>
            <a:noAutofit/>
          </a:bodyPr>
          <a:lstStyle/>
          <a:p>
            <a:r>
              <a:rPr lang="en-AU" sz="2400" b="1" dirty="0" smtClean="0"/>
              <a:t>Solar</a:t>
            </a:r>
            <a:r>
              <a:rPr lang="en-AU" sz="2400" dirty="0" smtClean="0"/>
              <a:t> (absolute, transfer)</a:t>
            </a:r>
          </a:p>
          <a:p>
            <a:r>
              <a:rPr lang="en-AU" sz="2400" b="1" dirty="0" smtClean="0"/>
              <a:t>Radiometry </a:t>
            </a:r>
            <a:r>
              <a:rPr lang="en-AU" sz="2400" dirty="0" smtClean="0"/>
              <a:t>(absolute)</a:t>
            </a:r>
          </a:p>
          <a:p>
            <a:r>
              <a:rPr lang="en-AU" sz="2400" b="1" dirty="0" err="1" smtClean="0"/>
              <a:t>Polarimetry</a:t>
            </a:r>
            <a:r>
              <a:rPr lang="en-AU" sz="2400" dirty="0" smtClean="0"/>
              <a:t> (absolute)</a:t>
            </a:r>
          </a:p>
          <a:p>
            <a:r>
              <a:rPr lang="en-AU" sz="2400" b="1" dirty="0" smtClean="0"/>
              <a:t>Alternative methods </a:t>
            </a:r>
            <a:r>
              <a:rPr lang="en-AU" sz="2400" dirty="0" smtClean="0"/>
              <a:t>(AOD-to-radiance transfer)</a:t>
            </a:r>
          </a:p>
          <a:p>
            <a:r>
              <a:rPr lang="en-AU" sz="2400" b="1" dirty="0" smtClean="0"/>
              <a:t>Lunar</a:t>
            </a:r>
            <a:r>
              <a:rPr lang="en-AU" sz="2400" dirty="0" smtClean="0"/>
              <a:t> (absolute, transfer)</a:t>
            </a:r>
          </a:p>
          <a:p>
            <a:r>
              <a:rPr lang="en-AU" sz="2400" dirty="0" smtClean="0"/>
              <a:t>Link and </a:t>
            </a:r>
            <a:r>
              <a:rPr lang="en-AU" sz="2400" b="1" dirty="0" smtClean="0"/>
              <a:t>Traceability</a:t>
            </a:r>
            <a:r>
              <a:rPr lang="en-AU" sz="2400" dirty="0" smtClean="0"/>
              <a:t> with other networks/WMO</a:t>
            </a:r>
          </a:p>
          <a:p>
            <a:r>
              <a:rPr lang="en-AU" sz="2400" b="1" dirty="0" smtClean="0"/>
              <a:t>Maintenance</a:t>
            </a:r>
          </a:p>
          <a:p>
            <a:r>
              <a:rPr lang="en-AU" sz="2400" b="1" dirty="0" smtClean="0"/>
              <a:t>QC/QA</a:t>
            </a:r>
          </a:p>
          <a:p>
            <a:pPr marL="0" indent="0">
              <a:buNone/>
            </a:pPr>
            <a:endParaRPr lang="en-AU" sz="24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ACTRIS-2 Final Workshop, Darmstadt, 2019</a:t>
            </a:r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2013112"/>
            <a:ext cx="1843087" cy="114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097" y="898363"/>
            <a:ext cx="2087539" cy="1140149"/>
          </a:xfrm>
          <a:prstGeom prst="rect">
            <a:avLst/>
          </a:prstGeom>
        </p:spPr>
      </p:pic>
      <p:pic>
        <p:nvPicPr>
          <p:cNvPr id="9" name="Picture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99" y="4391042"/>
            <a:ext cx="1811337" cy="1031858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6" y="5461000"/>
            <a:ext cx="1866900" cy="134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3197242"/>
            <a:ext cx="1811337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-5556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Support to </a:t>
            </a:r>
            <a:r>
              <a:rPr lang="fr-FR" sz="3600" b="1" dirty="0" err="1" smtClean="0"/>
              <a:t>Aerosol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Characterization</a:t>
            </a:r>
            <a:r>
              <a:rPr lang="fr-FR" sz="3600" b="1" dirty="0" smtClean="0"/>
              <a:t> (1/2)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00" y="1405458"/>
            <a:ext cx="7607300" cy="4525963"/>
          </a:xfrm>
        </p:spPr>
        <p:txBody>
          <a:bodyPr>
            <a:normAutofit/>
          </a:bodyPr>
          <a:lstStyle/>
          <a:p>
            <a:r>
              <a:rPr lang="en-AU" sz="2400" b="1" dirty="0" smtClean="0"/>
              <a:t>Algorithm development and validation (synergy)</a:t>
            </a:r>
          </a:p>
          <a:p>
            <a:endParaRPr lang="en-AU" sz="2400" b="1" dirty="0" smtClean="0"/>
          </a:p>
          <a:p>
            <a:pPr marL="0" indent="0">
              <a:buNone/>
            </a:pPr>
            <a:r>
              <a:rPr lang="en-AU" sz="2400" b="1" dirty="0" smtClean="0"/>
              <a:t>    </a:t>
            </a:r>
            <a:r>
              <a:rPr lang="en-AU" sz="1900" b="1" dirty="0" smtClean="0"/>
              <a:t>- Photometer and LiDAR</a:t>
            </a:r>
          </a:p>
          <a:p>
            <a:pPr marL="0" indent="0">
              <a:buNone/>
            </a:pPr>
            <a:r>
              <a:rPr lang="en-AU" sz="1900" dirty="0" smtClean="0"/>
              <a:t>           . Algorithm GARRLIC, at AERIS DC (prototype chain)</a:t>
            </a:r>
          </a:p>
          <a:p>
            <a:pPr marL="0" indent="0">
              <a:buNone/>
            </a:pPr>
            <a:r>
              <a:rPr lang="en-AU" sz="1900" dirty="0" smtClean="0"/>
              <a:t>                                           =&gt; special activity on </a:t>
            </a:r>
            <a:r>
              <a:rPr lang="en-AU" sz="1900" b="1" dirty="0" smtClean="0"/>
              <a:t>absorption profiling </a:t>
            </a:r>
            <a:endParaRPr lang="en-AU" sz="1900" dirty="0" smtClean="0"/>
          </a:p>
          <a:p>
            <a:pPr marL="0" indent="0">
              <a:buNone/>
            </a:pPr>
            <a:r>
              <a:rPr lang="en-AU" sz="1900" dirty="0" smtClean="0"/>
              <a:t>            . Algorithm LIRIC </a:t>
            </a:r>
          </a:p>
          <a:p>
            <a:pPr marL="0" indent="0">
              <a:buNone/>
            </a:pPr>
            <a:endParaRPr lang="en-AU" sz="1900" dirty="0" smtClean="0"/>
          </a:p>
          <a:p>
            <a:pPr marL="0" indent="0">
              <a:buNone/>
            </a:pPr>
            <a:endParaRPr lang="en-AU" sz="1900" dirty="0" smtClean="0"/>
          </a:p>
          <a:p>
            <a:pPr marL="0" indent="0">
              <a:buNone/>
            </a:pPr>
            <a:r>
              <a:rPr lang="en-AU" sz="1900" b="1" dirty="0" smtClean="0"/>
              <a:t>      - Photometer, single wavelength LiDAR/Ceilometer and in situ</a:t>
            </a:r>
          </a:p>
          <a:p>
            <a:pPr marL="0" indent="0">
              <a:buNone/>
            </a:pPr>
            <a:r>
              <a:rPr lang="en-AU" sz="1900" b="1" dirty="0" smtClean="0"/>
              <a:t>                </a:t>
            </a:r>
            <a:r>
              <a:rPr lang="en-AU" sz="1900" dirty="0" smtClean="0"/>
              <a:t> . Algorithm BASIC (AERIS Data and Service </a:t>
            </a:r>
            <a:r>
              <a:rPr lang="en-AU" sz="1900" dirty="0" err="1" smtClean="0"/>
              <a:t>Center</a:t>
            </a:r>
            <a:r>
              <a:rPr lang="en-AU" sz="1900" dirty="0" smtClean="0"/>
              <a:t>, in routine)</a:t>
            </a:r>
          </a:p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endParaRPr lang="en-AU" sz="18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1167" y="6438534"/>
            <a:ext cx="949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err="1" smtClean="0"/>
              <a:t>Tsekeri</a:t>
            </a:r>
            <a:r>
              <a:rPr lang="en-AU" sz="1400" i="1" dirty="0" smtClean="0"/>
              <a:t> et al.; </a:t>
            </a:r>
            <a:r>
              <a:rPr lang="en-AU" sz="1400" i="1" dirty="0" err="1" smtClean="0"/>
              <a:t>Chaïkovsky</a:t>
            </a:r>
            <a:r>
              <a:rPr lang="en-AU" sz="1400" i="1" dirty="0" smtClean="0"/>
              <a:t> et al.</a:t>
            </a:r>
            <a:r>
              <a:rPr lang="en-AU" sz="1400" i="1" dirty="0"/>
              <a:t>, </a:t>
            </a:r>
            <a:r>
              <a:rPr lang="en-AU" sz="1400" i="1" dirty="0" err="1" smtClean="0"/>
              <a:t>Benavent-Oltra</a:t>
            </a:r>
            <a:r>
              <a:rPr lang="en-AU" sz="1400" i="1" dirty="0" smtClean="0"/>
              <a:t> </a:t>
            </a:r>
            <a:r>
              <a:rPr lang="en-AU" sz="1400" i="1" dirty="0"/>
              <a:t>et al.; </a:t>
            </a:r>
            <a:r>
              <a:rPr lang="en-AU" sz="1400" i="1" dirty="0" err="1"/>
              <a:t>Mortier</a:t>
            </a:r>
            <a:r>
              <a:rPr lang="en-AU" sz="1400" i="1" dirty="0"/>
              <a:t> </a:t>
            </a:r>
            <a:r>
              <a:rPr lang="en-AU" sz="1400" i="1" dirty="0" smtClean="0"/>
              <a:t>et al., </a:t>
            </a:r>
            <a:r>
              <a:rPr lang="en-AU" sz="1400" i="1" dirty="0" err="1" smtClean="0"/>
              <a:t>Lopatin</a:t>
            </a:r>
            <a:r>
              <a:rPr lang="en-AU" sz="1400" i="1" dirty="0" smtClean="0"/>
              <a:t> et al; Hu </a:t>
            </a:r>
            <a:r>
              <a:rPr lang="en-AU" sz="1400" i="1" dirty="0"/>
              <a:t>et </a:t>
            </a:r>
            <a:r>
              <a:rPr lang="en-AU" sz="1400" i="1" dirty="0" smtClean="0"/>
              <a:t>al., …</a:t>
            </a:r>
            <a:endParaRPr lang="en-AU" sz="1400" i="1" dirty="0"/>
          </a:p>
        </p:txBody>
      </p:sp>
      <p:pic>
        <p:nvPicPr>
          <p:cNvPr id="8" name="Imag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190" y="5689144"/>
            <a:ext cx="1388654" cy="11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722" y="846138"/>
            <a:ext cx="1648618" cy="1039812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00" y="4505094"/>
            <a:ext cx="1353540" cy="118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722" y="3398261"/>
            <a:ext cx="1521618" cy="1106833"/>
          </a:xfrm>
          <a:prstGeom prst="rect">
            <a:avLst/>
          </a:prstGeom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729" y="1911350"/>
            <a:ext cx="1364815" cy="15005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167" y="5319812"/>
            <a:ext cx="7023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solidFill>
                  <a:schemeClr val="accent6"/>
                </a:solidFill>
              </a:rPr>
              <a:t>See</a:t>
            </a:r>
            <a:r>
              <a:rPr lang="fr-FR" sz="1400" b="1" i="1" dirty="0" smtClean="0">
                <a:solidFill>
                  <a:schemeClr val="accent6"/>
                </a:solidFill>
              </a:rPr>
              <a:t>   joint </a:t>
            </a:r>
            <a:r>
              <a:rPr lang="fr-FR" sz="1400" b="1" i="1" dirty="0" err="1" smtClean="0">
                <a:solidFill>
                  <a:schemeClr val="accent6"/>
                </a:solidFill>
              </a:rPr>
              <a:t>presentation</a:t>
            </a:r>
            <a:r>
              <a:rPr lang="fr-FR" sz="1400" b="1" i="1" dirty="0" smtClean="0">
                <a:solidFill>
                  <a:schemeClr val="accent6"/>
                </a:solidFill>
              </a:rPr>
              <a:t> </a:t>
            </a:r>
            <a:r>
              <a:rPr lang="fr-FR" sz="1400" b="1" i="1" dirty="0" err="1" smtClean="0">
                <a:solidFill>
                  <a:schemeClr val="accent6"/>
                </a:solidFill>
              </a:rPr>
              <a:t>from</a:t>
            </a:r>
            <a:r>
              <a:rPr lang="fr-FR" sz="1400" b="1" i="1" dirty="0" smtClean="0">
                <a:solidFill>
                  <a:schemeClr val="accent6"/>
                </a:solidFill>
              </a:rPr>
              <a:t>  (Oleg </a:t>
            </a:r>
            <a:r>
              <a:rPr lang="fr-FR" sz="1400" b="1" i="1" dirty="0" err="1" smtClean="0">
                <a:solidFill>
                  <a:schemeClr val="accent6"/>
                </a:solidFill>
              </a:rPr>
              <a:t>Dubovik</a:t>
            </a:r>
            <a:r>
              <a:rPr lang="fr-FR" sz="1400" b="1" i="1" dirty="0" smtClean="0">
                <a:solidFill>
                  <a:schemeClr val="accent6"/>
                </a:solidFill>
              </a:rPr>
              <a:t> &amp; Nicolas Pascal, </a:t>
            </a:r>
            <a:r>
              <a:rPr lang="fr-FR" sz="1400" b="1" i="1" dirty="0" err="1" smtClean="0">
                <a:solidFill>
                  <a:schemeClr val="accent6"/>
                </a:solidFill>
              </a:rPr>
              <a:t>Wednesday</a:t>
            </a:r>
            <a:r>
              <a:rPr lang="fr-FR" sz="1400" b="1" i="1" dirty="0" smtClean="0">
                <a:solidFill>
                  <a:schemeClr val="accent6"/>
                </a:solidFill>
              </a:rPr>
              <a:t>)</a:t>
            </a:r>
          </a:p>
          <a:p>
            <a:r>
              <a:rPr lang="fr-FR" sz="1400" b="1" i="1" dirty="0">
                <a:solidFill>
                  <a:schemeClr val="accent6"/>
                </a:solidFill>
              </a:rPr>
              <a:t> </a:t>
            </a:r>
            <a:r>
              <a:rPr lang="fr-FR" sz="1400" b="1" i="1" dirty="0" smtClean="0">
                <a:solidFill>
                  <a:schemeClr val="accent6"/>
                </a:solidFill>
              </a:rPr>
              <a:t>       +  poster Nicolas Pascal PS-PT12</a:t>
            </a:r>
          </a:p>
          <a:p>
            <a:r>
              <a:rPr lang="fr-FR" sz="1400" b="1" i="1" dirty="0">
                <a:solidFill>
                  <a:schemeClr val="accent6"/>
                </a:solidFill>
              </a:rPr>
              <a:t> </a:t>
            </a:r>
            <a:r>
              <a:rPr lang="fr-FR" sz="1400" b="1" i="1" dirty="0" smtClean="0">
                <a:solidFill>
                  <a:schemeClr val="accent6"/>
                </a:solidFill>
              </a:rPr>
              <a:t>       +  poster Anatoli </a:t>
            </a:r>
            <a:r>
              <a:rPr lang="fr-FR" sz="1400" b="1" i="1" dirty="0" err="1" smtClean="0">
                <a:solidFill>
                  <a:schemeClr val="accent6"/>
                </a:solidFill>
              </a:rPr>
              <a:t>Chaïkovsky</a:t>
            </a:r>
            <a:r>
              <a:rPr lang="fr-FR" sz="1400" b="1" i="1" dirty="0" smtClean="0">
                <a:solidFill>
                  <a:schemeClr val="accent6"/>
                </a:solidFill>
              </a:rPr>
              <a:t> PS-OCA28</a:t>
            </a:r>
            <a:endParaRPr lang="fr-FR" sz="1400" b="1" i="1" dirty="0">
              <a:solidFill>
                <a:schemeClr val="accent6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4812">
            <a:off x="5918046" y="5253324"/>
            <a:ext cx="814362" cy="11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Support to </a:t>
            </a:r>
            <a:r>
              <a:rPr lang="fr-FR" sz="3600" b="1" dirty="0" err="1" smtClean="0"/>
              <a:t>Aerosol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Characterization</a:t>
            </a:r>
            <a:r>
              <a:rPr lang="fr-FR" sz="3600" b="1" dirty="0" smtClean="0"/>
              <a:t> (2/2)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05401" y="6496014"/>
            <a:ext cx="2895600" cy="365125"/>
          </a:xfrm>
        </p:spPr>
        <p:txBody>
          <a:bodyPr/>
          <a:lstStyle/>
          <a:p>
            <a:r>
              <a:rPr lang="fr-FR" dirty="0" smtClean="0"/>
              <a:t>ACTRIS-2 Final Workshop, Darmstadt, 2019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146" y="6197600"/>
            <a:ext cx="1233854" cy="663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700" y="1817290"/>
            <a:ext cx="680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1" dirty="0" err="1" smtClean="0"/>
              <a:t>Synergy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lunar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photometer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night-time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sky</a:t>
            </a:r>
            <a:r>
              <a:rPr lang="fr-FR" sz="2400" b="1" dirty="0" smtClean="0"/>
              <a:t> imager </a:t>
            </a:r>
            <a:r>
              <a:rPr lang="fr-FR" sz="2000" i="1" dirty="0" smtClean="0"/>
              <a:t>(GRASP)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pPr marL="342900" indent="-342900">
              <a:buFont typeface="Arial"/>
              <a:buChar char="•"/>
            </a:pPr>
            <a:r>
              <a:rPr lang="fr-FR" sz="2400" b="1" dirty="0" err="1" smtClean="0"/>
              <a:t>Improved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Photometer</a:t>
            </a:r>
            <a:r>
              <a:rPr lang="fr-FR" sz="2400" b="1" dirty="0" smtClean="0"/>
              <a:t> stand-</a:t>
            </a:r>
            <a:r>
              <a:rPr lang="fr-FR" sz="2400" b="1" dirty="0" err="1" smtClean="0"/>
              <a:t>alone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retrievals</a:t>
            </a:r>
            <a:endParaRPr lang="fr-FR" sz="2400" b="1" dirty="0" smtClean="0"/>
          </a:p>
          <a:p>
            <a:r>
              <a:rPr lang="fr-FR" sz="2400" b="1" dirty="0"/>
              <a:t> </a:t>
            </a:r>
            <a:r>
              <a:rPr lang="fr-FR" sz="2400" b="1" dirty="0" smtClean="0"/>
              <a:t>                               </a:t>
            </a:r>
            <a:r>
              <a:rPr lang="fr-FR" sz="2400" b="1" dirty="0"/>
              <a:t> </a:t>
            </a:r>
            <a:r>
              <a:rPr lang="fr-FR" sz="2400" b="1" dirty="0" smtClean="0"/>
              <a:t>  </a:t>
            </a:r>
            <a:r>
              <a:rPr lang="fr-FR" sz="2400" i="1" dirty="0" smtClean="0"/>
              <a:t> </a:t>
            </a:r>
            <a:endParaRPr lang="fr-FR" sz="2400" b="1" dirty="0" smtClean="0"/>
          </a:p>
          <a:p>
            <a:r>
              <a:rPr lang="fr-FR" sz="2400" b="1" dirty="0" smtClean="0"/>
              <a:t>      </a:t>
            </a:r>
            <a:r>
              <a:rPr lang="fr-FR" b="1" dirty="0" smtClean="0"/>
              <a:t>    </a:t>
            </a:r>
            <a:r>
              <a:rPr lang="fr-FR" dirty="0" smtClean="0"/>
              <a:t>- AOD and radiance, </a:t>
            </a:r>
            <a:r>
              <a:rPr lang="fr-FR" dirty="0" err="1" smtClean="0"/>
              <a:t>separation</a:t>
            </a:r>
            <a:r>
              <a:rPr lang="fr-FR" dirty="0" smtClean="0"/>
              <a:t> fine and </a:t>
            </a:r>
            <a:r>
              <a:rPr lang="fr-FR" dirty="0" err="1" smtClean="0"/>
              <a:t>coarse</a:t>
            </a:r>
            <a:r>
              <a:rPr lang="fr-FR" dirty="0" smtClean="0"/>
              <a:t> mode </a:t>
            </a:r>
            <a:r>
              <a:rPr lang="fr-FR" dirty="0" err="1" smtClean="0"/>
              <a:t>ref</a:t>
            </a:r>
            <a:r>
              <a:rPr lang="fr-FR" dirty="0" smtClean="0"/>
              <a:t>. index</a:t>
            </a:r>
          </a:p>
          <a:p>
            <a:r>
              <a:rPr lang="fr-FR" sz="2400" i="1" dirty="0" smtClean="0"/>
              <a:t>                                    </a:t>
            </a:r>
            <a:r>
              <a:rPr lang="fr-FR" i="1" dirty="0" smtClean="0"/>
              <a:t>  (GRASP)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-  AOD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retrievals</a:t>
            </a:r>
            <a:r>
              <a:rPr lang="fr-FR" dirty="0" smtClean="0"/>
              <a:t> -&gt; Size Distribution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</a:t>
            </a:r>
            <a:r>
              <a:rPr lang="fr-FR" i="1" dirty="0" smtClean="0"/>
              <a:t>  (GRASP-AOD, AERIS-DC, in routine)</a:t>
            </a:r>
          </a:p>
          <a:p>
            <a:endParaRPr lang="fr-FR" i="1" dirty="0"/>
          </a:p>
        </p:txBody>
      </p:sp>
      <p:pic>
        <p:nvPicPr>
          <p:cNvPr id="7" name="Imag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01" y="1273174"/>
            <a:ext cx="2342773" cy="10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01" y="2895600"/>
            <a:ext cx="2380356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4948543"/>
            <a:ext cx="2577466" cy="1245918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7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406400" y="6418302"/>
            <a:ext cx="712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         </a:t>
            </a:r>
            <a:r>
              <a:rPr lang="fr-FR" sz="1600" i="1" dirty="0" err="1" smtClean="0"/>
              <a:t>Papers</a:t>
            </a:r>
            <a:r>
              <a:rPr lang="fr-FR" sz="1600" i="1" dirty="0" smtClean="0"/>
              <a:t> (</a:t>
            </a:r>
            <a:r>
              <a:rPr lang="fr-FR" sz="1600" i="1" dirty="0" err="1" smtClean="0"/>
              <a:t>extr</a:t>
            </a:r>
            <a:r>
              <a:rPr lang="fr-FR" sz="1600" i="1" dirty="0" smtClean="0"/>
              <a:t>.):  Roman et al.; Torres et al.;., …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8059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type="title"/>
          </p:nvPr>
        </p:nvSpPr>
        <p:spPr>
          <a:xfrm>
            <a:off x="0" y="282576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/>
              <a:t>          </a:t>
            </a:r>
          </a:p>
          <a:p>
            <a:r>
              <a:rPr lang="fr-FR" sz="3600" b="1" dirty="0" smtClean="0"/>
              <a:t>    Support to Field </a:t>
            </a:r>
            <a:r>
              <a:rPr lang="fr-FR" sz="3600" b="1" dirty="0" err="1" smtClean="0"/>
              <a:t>Campaigns</a:t>
            </a:r>
            <a:endParaRPr lang="fr-FR" sz="3600" b="1" dirty="0" smtClean="0"/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dirty="0" smtClean="0"/>
              <a:t>  </a:t>
            </a:r>
            <a:r>
              <a:rPr lang="fr-FR" sz="3600" dirty="0"/>
              <a:t>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7" name="Rectangle 6"/>
          <p:cNvSpPr/>
          <p:nvPr/>
        </p:nvSpPr>
        <p:spPr>
          <a:xfrm>
            <a:off x="355600" y="1425576"/>
            <a:ext cx="63646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/>
              <a:t>Lend, manage, integrate, calibrate, data processing of standard &amp; specific instrument for campaigns</a:t>
            </a:r>
          </a:p>
          <a:p>
            <a:endParaRPr lang="en-AU" dirty="0" smtClean="0"/>
          </a:p>
          <a:p>
            <a:pPr algn="just"/>
            <a:r>
              <a:rPr lang="en-AU" dirty="0" smtClean="0"/>
              <a:t>Germany (</a:t>
            </a:r>
            <a:r>
              <a:rPr lang="en-AU" dirty="0" err="1" smtClean="0"/>
              <a:t>Melpitz</a:t>
            </a:r>
            <a:r>
              <a:rPr lang="en-AU" dirty="0" smtClean="0"/>
              <a:t>), Greece (Athens), Cyprus (Nicosia), Spain (Granada, Slope), SHADOW-2 (Africa, Dakar), OCEANET I&amp;II (Atlantic), AQABA (Cyprus), CHARMEX (Mediterranean), USA (DRAGON), China (MOABAI), AEROCLO-SA (Namibia),…</a:t>
            </a:r>
          </a:p>
          <a:p>
            <a:r>
              <a:rPr lang="en-AU" dirty="0" smtClean="0"/>
              <a:t>         </a:t>
            </a:r>
            <a:endParaRPr lang="en-AU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920" y="1074738"/>
            <a:ext cx="2044179" cy="1568450"/>
          </a:xfrm>
          <a:prstGeom prst="rect">
            <a:avLst/>
          </a:prstGeom>
        </p:spPr>
      </p:pic>
      <p:pic>
        <p:nvPicPr>
          <p:cNvPr id="9" name="Picture 132" descr="AOD440_Polarstern_PS113_May-June2018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720" y="4436972"/>
            <a:ext cx="2140049" cy="2518253"/>
          </a:xfrm>
          <a:prstGeom prst="rect">
            <a:avLst/>
          </a:prstGeom>
        </p:spPr>
      </p:pic>
      <p:pic>
        <p:nvPicPr>
          <p:cNvPr id="14" name="Picture 139" descr="AOD-map-going_poster_ACTRIS-2.t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5581" y="2742566"/>
            <a:ext cx="2162218" cy="170075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49300" y="3558858"/>
            <a:ext cx="610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 </a:t>
            </a:r>
            <a:r>
              <a:rPr lang="fr-FR" dirty="0" err="1" smtClean="0"/>
              <a:t>automatic</a:t>
            </a:r>
            <a:r>
              <a:rPr lang="fr-FR" dirty="0"/>
              <a:t> </a:t>
            </a:r>
            <a:r>
              <a:rPr lang="fr-FR" dirty="0" smtClean="0"/>
              <a:t>mobile </a:t>
            </a:r>
            <a:r>
              <a:rPr lang="fr-FR" dirty="0" err="1" smtClean="0"/>
              <a:t>sun</a:t>
            </a:r>
            <a:r>
              <a:rPr lang="fr-FR" dirty="0" smtClean="0"/>
              <a:t>/</a:t>
            </a:r>
            <a:r>
              <a:rPr lang="fr-FR" dirty="0" err="1" smtClean="0"/>
              <a:t>sky</a:t>
            </a:r>
            <a:r>
              <a:rPr lang="fr-FR" dirty="0" smtClean="0"/>
              <a:t>/</a:t>
            </a:r>
            <a:r>
              <a:rPr lang="fr-FR" dirty="0" err="1" smtClean="0"/>
              <a:t>lunar-photometer</a:t>
            </a:r>
            <a:r>
              <a:rPr lang="fr-FR" dirty="0" smtClean="0"/>
              <a:t> CE318TM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0800" y="5334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Scheduled campaigns</a:t>
            </a:r>
            <a:r>
              <a:rPr lang="en-AU" dirty="0" smtClean="0"/>
              <a:t>: </a:t>
            </a:r>
            <a:r>
              <a:rPr lang="en-AU" dirty="0" err="1" smtClean="0"/>
              <a:t>Polarstern</a:t>
            </a:r>
            <a:r>
              <a:rPr lang="en-AU" dirty="0" smtClean="0"/>
              <a:t> (Artic), New </a:t>
            </a:r>
            <a:r>
              <a:rPr lang="en-AU" dirty="0" err="1" smtClean="0"/>
              <a:t>Zealande</a:t>
            </a:r>
            <a:r>
              <a:rPr lang="en-AU" dirty="0" smtClean="0"/>
              <a:t>, etc…,</a:t>
            </a:r>
          </a:p>
          <a:p>
            <a:r>
              <a:rPr lang="en-AU" dirty="0" smtClean="0"/>
              <a:t> </a:t>
            </a:r>
          </a:p>
          <a:p>
            <a:r>
              <a:rPr lang="en-AU" b="1" dirty="0" smtClean="0"/>
              <a:t>Project of permanent mobile observation </a:t>
            </a:r>
            <a:r>
              <a:rPr lang="en-AU" dirty="0" smtClean="0"/>
              <a:t>: Marion </a:t>
            </a:r>
            <a:r>
              <a:rPr lang="en-AU" dirty="0" err="1" smtClean="0"/>
              <a:t>Dufresne</a:t>
            </a:r>
            <a:r>
              <a:rPr lang="en-AU" dirty="0" smtClean="0"/>
              <a:t> (Indian Ocean)</a:t>
            </a:r>
            <a:endParaRPr lang="en-AU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064" y="3981966"/>
            <a:ext cx="3641702" cy="1352034"/>
          </a:xfrm>
          <a:prstGeom prst="rect">
            <a:avLst/>
          </a:prstGeom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2BA5-719B-8F4F-8B7E-65E2D8746AA7}" type="slidenum">
              <a:rPr lang="fr-FR" smtClean="0"/>
              <a:t>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8532" y="6208180"/>
            <a:ext cx="438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chemeClr val="accent6"/>
                </a:solidFill>
              </a:rPr>
              <a:t>See</a:t>
            </a:r>
            <a:r>
              <a:rPr lang="fr-FR" b="1" i="1" dirty="0" smtClean="0">
                <a:solidFill>
                  <a:schemeClr val="accent6"/>
                </a:solidFill>
              </a:rPr>
              <a:t> Poster PS-PT13, Popovici et al.</a:t>
            </a:r>
          </a:p>
          <a:p>
            <a:r>
              <a:rPr lang="fr-FR" b="1" i="1" dirty="0">
                <a:solidFill>
                  <a:schemeClr val="accent6"/>
                </a:solidFill>
              </a:rPr>
              <a:t> </a:t>
            </a:r>
            <a:r>
              <a:rPr lang="fr-FR" b="1" i="1" dirty="0" smtClean="0">
                <a:solidFill>
                  <a:schemeClr val="accent6"/>
                </a:solidFill>
              </a:rPr>
              <a:t>                   PS-PT4, </a:t>
            </a:r>
            <a:r>
              <a:rPr lang="fr-FR" b="1" i="1" dirty="0" err="1" smtClean="0">
                <a:solidFill>
                  <a:schemeClr val="accent6"/>
                </a:solidFill>
              </a:rPr>
              <a:t>Benavent-Oltra</a:t>
            </a:r>
            <a:r>
              <a:rPr lang="fr-FR" b="1" i="1" dirty="0" smtClean="0">
                <a:solidFill>
                  <a:schemeClr val="accent6"/>
                </a:solidFill>
              </a:rPr>
              <a:t> et al.,</a:t>
            </a:r>
            <a:endParaRPr lang="fr-FR" b="1" i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7800" y="60452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OCEANET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16800" y="27738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AQABA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253" y="3449484"/>
            <a:ext cx="593094" cy="69194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84099" y="6273224"/>
            <a:ext cx="275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Yin et al., AMT, </a:t>
            </a:r>
            <a:r>
              <a:rPr lang="fr-FR" sz="1600" i="1" dirty="0" err="1" smtClean="0"/>
              <a:t>submitted</a:t>
            </a:r>
            <a:endParaRPr lang="fr-FR" sz="1600" i="1" dirty="0" smtClean="0"/>
          </a:p>
          <a:p>
            <a:r>
              <a:rPr lang="fr-FR" sz="1600" i="1" dirty="0" err="1" smtClean="0"/>
              <a:t>Unga</a:t>
            </a:r>
            <a:r>
              <a:rPr lang="fr-FR" sz="1600" i="1" dirty="0" smtClean="0"/>
              <a:t> et al., EGU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6125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/>
              <a:t>          </a:t>
            </a:r>
          </a:p>
          <a:p>
            <a:r>
              <a:rPr lang="fr-FR" sz="3600" b="1" dirty="0" smtClean="0"/>
              <a:t>    Support to </a:t>
            </a:r>
            <a:r>
              <a:rPr lang="fr-FR" sz="3600" b="1" dirty="0" err="1" smtClean="0"/>
              <a:t>Other</a:t>
            </a:r>
            <a:r>
              <a:rPr lang="fr-FR" sz="3600" b="1" dirty="0" smtClean="0"/>
              <a:t> Networks</a:t>
            </a:r>
          </a:p>
          <a:p>
            <a:pPr marL="0" indent="0">
              <a:buNone/>
            </a:pPr>
            <a:r>
              <a:rPr lang="fr-FR" sz="3600" dirty="0"/>
              <a:t> </a:t>
            </a:r>
            <a:r>
              <a:rPr lang="fr-FR" sz="3600" dirty="0" smtClean="0"/>
              <a:t>  </a:t>
            </a:r>
            <a:r>
              <a:rPr lang="fr-FR" sz="3600" dirty="0"/>
              <a:t>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016373"/>
            <a:ext cx="89789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66FF"/>
                </a:solidFill>
              </a:rPr>
              <a:t>UK Met Office (</a:t>
            </a:r>
            <a:r>
              <a:rPr lang="fr-FR" sz="2000" b="1" dirty="0" err="1" smtClean="0">
                <a:solidFill>
                  <a:srgbClr val="3366FF"/>
                </a:solidFill>
              </a:rPr>
              <a:t>field</a:t>
            </a:r>
            <a:r>
              <a:rPr lang="fr-FR" sz="2000" b="1" dirty="0" smtClean="0">
                <a:solidFill>
                  <a:srgbClr val="3366FF"/>
                </a:solidFill>
              </a:rPr>
              <a:t> instruments, training)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2000" b="1" dirty="0" smtClean="0"/>
          </a:p>
          <a:p>
            <a:r>
              <a:rPr lang="fr-FR" sz="2000" b="1" dirty="0" err="1" smtClean="0">
                <a:solidFill>
                  <a:srgbClr val="3366FF"/>
                </a:solidFill>
              </a:rPr>
              <a:t>Chinese</a:t>
            </a:r>
            <a:r>
              <a:rPr lang="fr-FR" sz="2000" b="1" dirty="0" smtClean="0">
                <a:solidFill>
                  <a:srgbClr val="3366FF"/>
                </a:solidFill>
              </a:rPr>
              <a:t> Networks (SONET, CARSNET)</a:t>
            </a:r>
          </a:p>
          <a:p>
            <a:r>
              <a:rPr lang="fr-FR" sz="1600" dirty="0" smtClean="0"/>
              <a:t>Reference instrument, calibration </a:t>
            </a:r>
            <a:r>
              <a:rPr lang="fr-FR" sz="1600" dirty="0" err="1" smtClean="0"/>
              <a:t>methods</a:t>
            </a:r>
            <a:r>
              <a:rPr lang="fr-FR" sz="1600" dirty="0" smtClean="0"/>
              <a:t>, </a:t>
            </a:r>
          </a:p>
          <a:p>
            <a:r>
              <a:rPr lang="fr-FR" sz="1600" dirty="0" smtClean="0"/>
              <a:t>Joint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</a:t>
            </a:r>
            <a:r>
              <a:rPr lang="fr-FR" sz="1600" dirty="0" err="1" smtClean="0"/>
              <a:t>activities</a:t>
            </a:r>
            <a:endParaRPr lang="fr-FR" sz="16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4136379"/>
            <a:ext cx="4624409" cy="65447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91216" y="4001866"/>
            <a:ext cx="440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First </a:t>
            </a:r>
            <a:r>
              <a:rPr lang="fr-FR" sz="1200" b="1" dirty="0" err="1"/>
              <a:t>Chinese</a:t>
            </a:r>
            <a:r>
              <a:rPr lang="fr-FR" sz="1200" b="1" dirty="0"/>
              <a:t> </a:t>
            </a:r>
            <a:r>
              <a:rPr lang="fr-FR" sz="1200" b="1" dirty="0" err="1"/>
              <a:t>Ground-based</a:t>
            </a:r>
            <a:r>
              <a:rPr lang="fr-FR" sz="1200" b="1" dirty="0"/>
              <a:t> </a:t>
            </a:r>
            <a:r>
              <a:rPr lang="fr-FR" sz="1200" b="1" dirty="0" err="1"/>
              <a:t>aerosol</a:t>
            </a:r>
            <a:r>
              <a:rPr lang="fr-FR" sz="1200" b="1" dirty="0"/>
              <a:t> </a:t>
            </a:r>
            <a:r>
              <a:rPr lang="fr-FR" sz="1200" b="1" dirty="0" err="1" smtClean="0"/>
              <a:t>climatology</a:t>
            </a:r>
            <a:r>
              <a:rPr lang="fr-FR" sz="1200" b="1" dirty="0" smtClean="0"/>
              <a:t>, 2002</a:t>
            </a:r>
            <a:r>
              <a:rPr lang="fr-FR" sz="1200" b="1" dirty="0"/>
              <a:t>-2013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99101" y="6284877"/>
            <a:ext cx="39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Che et al.; CMA</a:t>
            </a:r>
            <a:endParaRPr lang="fr-FR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52400" y="6345233"/>
            <a:ext cx="397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SONET Network (</a:t>
            </a:r>
            <a:r>
              <a:rPr lang="fr-FR" i="1" dirty="0" smtClean="0"/>
              <a:t>Li et al.; RADI/CAS</a:t>
            </a:r>
            <a:r>
              <a:rPr lang="fr-FR" dirty="0" smtClean="0"/>
              <a:t>) 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000" y="615365"/>
            <a:ext cx="2959900" cy="3180710"/>
          </a:xfrm>
          <a:prstGeom prst="rect">
            <a:avLst/>
          </a:prstGeom>
        </p:spPr>
      </p:pic>
      <p:sp>
        <p:nvSpPr>
          <p:cNvPr id="21" name="Flèche vers la droite 20"/>
          <p:cNvSpPr/>
          <p:nvPr/>
        </p:nvSpPr>
        <p:spPr>
          <a:xfrm>
            <a:off x="4686901" y="1066800"/>
            <a:ext cx="1497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000" y="1449460"/>
            <a:ext cx="3091201" cy="54522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3491896"/>
            <a:ext cx="3848100" cy="2907281"/>
          </a:xfrm>
          <a:prstGeom prst="rect">
            <a:avLst/>
          </a:prstGeom>
        </p:spPr>
      </p:pic>
      <p:pic>
        <p:nvPicPr>
          <p:cNvPr id="24" name="图片 1" descr="H:\raw\IMG_021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7" y="5223961"/>
            <a:ext cx="828993" cy="3978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6019000" y="4221032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CARSNET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579495" y="3745467"/>
            <a:ext cx="828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SONET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473020" y="1994680"/>
            <a:ext cx="361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i="1" dirty="0" smtClean="0"/>
              <a:t>Adam, </a:t>
            </a:r>
            <a:r>
              <a:rPr lang="fr-FR" i="1" dirty="0" err="1" smtClean="0"/>
              <a:t>Buxmann</a:t>
            </a:r>
            <a:r>
              <a:rPr lang="fr-FR" i="1" dirty="0" smtClean="0"/>
              <a:t> et al.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4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17730</TotalTime>
  <Words>1736</Words>
  <Application>Microsoft Macintosh PowerPoint</Application>
  <PresentationFormat>Présentation à l'écran (4:3)</PresentationFormat>
  <Paragraphs>238</Paragraphs>
  <Slides>15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AERONET Europe 2011-2019   8 years supporting scientific research and innovation  in Europe and Worldwide </vt:lpstr>
      <vt:lpstr>Présentation PowerPoint</vt:lpstr>
      <vt:lpstr>Présentation PowerPoint</vt:lpstr>
      <vt:lpstr>Development of European Capacity</vt:lpstr>
      <vt:lpstr>Support to « calibration »</vt:lpstr>
      <vt:lpstr>Support to Aerosol Characterization (1/2)</vt:lpstr>
      <vt:lpstr>Support to Aerosol Characterization (2/2)</vt:lpstr>
      <vt:lpstr>               Support to Field Campaigns      </vt:lpstr>
      <vt:lpstr>               Support to Other Networks      </vt:lpstr>
      <vt:lpstr>Support to Modelling</vt:lpstr>
      <vt:lpstr>Support to past, present and future  Earth Observation Missions</vt:lpstr>
      <vt:lpstr>Summary / Conclusions</vt:lpstr>
      <vt:lpstr>Présentation PowerPoint</vt:lpstr>
      <vt:lpstr>Development of European Capacity</vt:lpstr>
      <vt:lpstr>Development of European Capacity</vt:lpstr>
    </vt:vector>
  </TitlesOfParts>
  <Manager/>
  <Company>LOA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AERONET Europe 2011-2019   8 years supporting scientific research and innovation in Europe and worldwide. </dc:title>
  <dc:subject/>
  <dc:creator>Philippe Goloub</dc:creator>
  <cp:keywords/>
  <dc:description/>
  <cp:lastModifiedBy>Philippe Goloub</cp:lastModifiedBy>
  <cp:revision>276</cp:revision>
  <cp:lastPrinted>2019-03-27T15:19:49Z</cp:lastPrinted>
  <dcterms:created xsi:type="dcterms:W3CDTF">2019-03-13T17:47:39Z</dcterms:created>
  <dcterms:modified xsi:type="dcterms:W3CDTF">2019-06-27T16:17:36Z</dcterms:modified>
  <cp:category/>
</cp:coreProperties>
</file>