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handoutMasterIdLst>
    <p:handoutMasterId r:id="rId21"/>
  </p:handoutMasterIdLst>
  <p:sldIdLst>
    <p:sldId id="256" r:id="rId2"/>
    <p:sldId id="329" r:id="rId3"/>
    <p:sldId id="272" r:id="rId4"/>
    <p:sldId id="268" r:id="rId5"/>
    <p:sldId id="334" r:id="rId6"/>
    <p:sldId id="326" r:id="rId7"/>
    <p:sldId id="289" r:id="rId8"/>
    <p:sldId id="325" r:id="rId9"/>
    <p:sldId id="274" r:id="rId10"/>
    <p:sldId id="331" r:id="rId11"/>
    <p:sldId id="328" r:id="rId12"/>
    <p:sldId id="330" r:id="rId13"/>
    <p:sldId id="332" r:id="rId14"/>
    <p:sldId id="273" r:id="rId15"/>
    <p:sldId id="307" r:id="rId16"/>
    <p:sldId id="280" r:id="rId17"/>
    <p:sldId id="321" r:id="rId18"/>
    <p:sldId id="333"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6CB2A"/>
    <a:srgbClr val="00769B"/>
    <a:srgbClr val="F47534"/>
    <a:srgbClr val="006D94"/>
    <a:srgbClr val="627473"/>
    <a:srgbClr val="B2D5D3"/>
    <a:srgbClr val="449081"/>
    <a:srgbClr val="F9F9F9"/>
    <a:srgbClr val="418876"/>
    <a:srgbClr val="2247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46" autoAdjust="0"/>
    <p:restoredTop sz="94660"/>
  </p:normalViewPr>
  <p:slideViewPr>
    <p:cSldViewPr snapToGrid="0" snapToObjects="1">
      <p:cViewPr>
        <p:scale>
          <a:sx n="50" d="100"/>
          <a:sy n="50" d="100"/>
        </p:scale>
        <p:origin x="-4192" y="-24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7F7836-FD73-9C40-92DC-465349C91972}" type="datetimeFigureOut">
              <a:rPr lang="en-US" smtClean="0"/>
              <a:pPr/>
              <a:t>20/10/2015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4117C73-B127-F548-AF9B-2F63968EA2C7}" type="slidenum">
              <a:rPr lang="en-US" smtClean="0"/>
              <a:pPr/>
              <a:t>‹#›</a:t>
            </a:fld>
            <a:endParaRPr lang="en-US"/>
          </a:p>
        </p:txBody>
      </p:sp>
    </p:spTree>
    <p:extLst>
      <p:ext uri="{BB962C8B-B14F-4D97-AF65-F5344CB8AC3E}">
        <p14:creationId xmlns:p14="http://schemas.microsoft.com/office/powerpoint/2010/main" val="31804958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10F900-E0A2-7447-A2B6-81B81AA835A4}" type="datetimeFigureOut">
              <a:rPr lang="en-US" smtClean="0"/>
              <a:pPr/>
              <a:t>20/10/2015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394559-3243-9346-AC9D-1794421BAA5D}" type="slidenum">
              <a:rPr lang="en-US" smtClean="0"/>
              <a:pPr/>
              <a:t>‹#›</a:t>
            </a:fld>
            <a:endParaRPr lang="en-US"/>
          </a:p>
        </p:txBody>
      </p:sp>
    </p:spTree>
    <p:extLst>
      <p:ext uri="{BB962C8B-B14F-4D97-AF65-F5344CB8AC3E}">
        <p14:creationId xmlns:p14="http://schemas.microsoft.com/office/powerpoint/2010/main" val="214632103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ru-R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Click to edit Master subtitle style</a:t>
            </a:r>
            <a:endParaRPr lang="en-US"/>
          </a:p>
        </p:txBody>
      </p:sp>
      <p:sp>
        <p:nvSpPr>
          <p:cNvPr id="10" name="Slide Number Placeholder 5"/>
          <p:cNvSpPr>
            <a:spLocks noGrp="1"/>
          </p:cNvSpPr>
          <p:nvPr>
            <p:ph type="sldNum" sz="quarter" idx="4"/>
          </p:nvPr>
        </p:nvSpPr>
        <p:spPr>
          <a:xfrm>
            <a:off x="8470554" y="6451907"/>
            <a:ext cx="6054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7F3B3-28C8-A84D-BFEB-02971610495F}" type="slidenum">
              <a:rPr lang="en-US" smtClean="0"/>
              <a:pPr/>
              <a:t>‹#›</a:t>
            </a:fld>
            <a:r>
              <a:rPr lang="en-US" dirty="0" smtClean="0"/>
              <a:t>/51</a:t>
            </a:r>
            <a:endParaRPr lang="en-US" dirty="0"/>
          </a:p>
        </p:txBody>
      </p:sp>
      <p:sp>
        <p:nvSpPr>
          <p:cNvPr id="11" name="Footer Placeholder 4"/>
          <p:cNvSpPr>
            <a:spLocks noGrp="1"/>
          </p:cNvSpPr>
          <p:nvPr>
            <p:ph type="ftr" sz="quarter" idx="3"/>
          </p:nvPr>
        </p:nvSpPr>
        <p:spPr>
          <a:xfrm>
            <a:off x="5903526" y="6451907"/>
            <a:ext cx="223926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kjg;alkgj</a:t>
            </a:r>
            <a:endParaRPr lang="en-US" dirty="0"/>
          </a:p>
        </p:txBody>
      </p:sp>
      <p:sp>
        <p:nvSpPr>
          <p:cNvPr id="12" name="Date Placeholder 3"/>
          <p:cNvSpPr>
            <a:spLocks noGrp="1"/>
          </p:cNvSpPr>
          <p:nvPr>
            <p:ph type="dt" sz="half" idx="2"/>
          </p:nvPr>
        </p:nvSpPr>
        <p:spPr>
          <a:xfrm>
            <a:off x="4404279" y="6451907"/>
            <a:ext cx="105497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0A1BB3-C6D8-084C-BA48-A9B4A061AB4C}" type="datetime1">
              <a:rPr lang="fr-FR" smtClean="0"/>
              <a:pPr/>
              <a:t>20/10/2015</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Date Placeholder 3"/>
          <p:cNvSpPr>
            <a:spLocks noGrp="1"/>
          </p:cNvSpPr>
          <p:nvPr>
            <p:ph type="dt" sz="half" idx="10"/>
          </p:nvPr>
        </p:nvSpPr>
        <p:spPr>
          <a:xfrm>
            <a:off x="3529953" y="6451907"/>
            <a:ext cx="2133600" cy="365125"/>
          </a:xfrm>
          <a:prstGeom prst="rect">
            <a:avLst/>
          </a:prstGeom>
        </p:spPr>
        <p:txBody>
          <a:bodyPr/>
          <a:lstStyle/>
          <a:p>
            <a:fld id="{C2CAB676-DE1E-D745-8C59-307815A8F629}" type="datetime1">
              <a:rPr lang="fr-FR" smtClean="0"/>
              <a:pPr/>
              <a:t>20/10/2015</a:t>
            </a:fld>
            <a:endParaRPr lang="en-US"/>
          </a:p>
        </p:txBody>
      </p:sp>
      <p:sp>
        <p:nvSpPr>
          <p:cNvPr id="5" name="Footer Placeholder 4"/>
          <p:cNvSpPr>
            <a:spLocks noGrp="1"/>
          </p:cNvSpPr>
          <p:nvPr>
            <p:ph type="ftr" sz="quarter" idx="11"/>
          </p:nvPr>
        </p:nvSpPr>
        <p:spPr>
          <a:xfrm>
            <a:off x="4572000" y="6451907"/>
            <a:ext cx="2895600" cy="365125"/>
          </a:xfrm>
          <a:prstGeom prst="rect">
            <a:avLst/>
          </a:prstGeom>
        </p:spPr>
        <p:txBody>
          <a:bodyPr/>
          <a:lstStyle/>
          <a:p>
            <a:r>
              <a:rPr lang="fr-FR" smtClean="0"/>
              <a:t>kjg;alkgj</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8A7F3B3-28C8-A84D-BFEB-02971610495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Date Placeholder 3"/>
          <p:cNvSpPr>
            <a:spLocks noGrp="1"/>
          </p:cNvSpPr>
          <p:nvPr>
            <p:ph type="dt" sz="half" idx="10"/>
          </p:nvPr>
        </p:nvSpPr>
        <p:spPr>
          <a:xfrm>
            <a:off x="3529953" y="6451907"/>
            <a:ext cx="2133600" cy="365125"/>
          </a:xfrm>
          <a:prstGeom prst="rect">
            <a:avLst/>
          </a:prstGeom>
        </p:spPr>
        <p:txBody>
          <a:bodyPr/>
          <a:lstStyle/>
          <a:p>
            <a:fld id="{31FC9C33-1E2C-4042-9C3A-36F975EA5694}" type="datetime1">
              <a:rPr lang="fr-FR" smtClean="0"/>
              <a:pPr/>
              <a:t>20/10/2015</a:t>
            </a:fld>
            <a:endParaRPr lang="en-US"/>
          </a:p>
        </p:txBody>
      </p:sp>
      <p:sp>
        <p:nvSpPr>
          <p:cNvPr id="5" name="Footer Placeholder 4"/>
          <p:cNvSpPr>
            <a:spLocks noGrp="1"/>
          </p:cNvSpPr>
          <p:nvPr>
            <p:ph type="ftr" sz="quarter" idx="11"/>
          </p:nvPr>
        </p:nvSpPr>
        <p:spPr>
          <a:xfrm>
            <a:off x="4572000" y="6451907"/>
            <a:ext cx="2895600" cy="365125"/>
          </a:xfrm>
          <a:prstGeom prst="rect">
            <a:avLst/>
          </a:prstGeom>
        </p:spPr>
        <p:txBody>
          <a:bodyPr/>
          <a:lstStyle/>
          <a:p>
            <a:r>
              <a:rPr lang="fr-FR" smtClean="0"/>
              <a:t>kjg;alkgj</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8A7F3B3-28C8-A84D-BFEB-02971610495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Click to edit Master title style</a:t>
            </a:r>
            <a:endParaRPr lang="en-US"/>
          </a:p>
        </p:txBody>
      </p:sp>
      <p:sp>
        <p:nvSpPr>
          <p:cNvPr id="3" name="Content Placeholder 2"/>
          <p:cNvSpPr>
            <a:spLocks noGrp="1"/>
          </p:cNvSpPr>
          <p:nvPr>
            <p:ph idx="1"/>
          </p:nvPr>
        </p:nvSpPr>
        <p:spPr/>
        <p:txBody>
          <a:bodyPr/>
          <a:lstStyle>
            <a:lvl3pPr>
              <a:defRPr sz="2000"/>
            </a:lvl3pPr>
            <a:lvl4pPr>
              <a:buFont typeface="Arial"/>
              <a:buChar char="•"/>
              <a:defRPr sz="1800" baseline="0"/>
            </a:lvl4pPr>
            <a:lvl5pPr>
              <a:buFont typeface="Arial"/>
              <a:buChar char="−"/>
              <a:defRPr sz="1800"/>
            </a:lvl5pPr>
          </a:lstStyle>
          <a:p>
            <a:pPr lvl="0"/>
            <a:r>
              <a:rPr lang="ru-RU" dirty="0" smtClean="0"/>
              <a:t>Click to edit Master text styles</a:t>
            </a:r>
          </a:p>
          <a:p>
            <a:pPr lvl="1"/>
            <a:r>
              <a:rPr lang="ru-RU" dirty="0" smtClean="0"/>
              <a:t>Second level</a:t>
            </a:r>
          </a:p>
          <a:p>
            <a:pPr lvl="2"/>
            <a:r>
              <a:rPr lang="ru-RU" dirty="0" smtClean="0"/>
              <a:t>Third level</a:t>
            </a:r>
          </a:p>
          <a:p>
            <a:pPr lvl="3"/>
            <a:r>
              <a:rPr lang="ru-RU" dirty="0" smtClean="0"/>
              <a:t>Fourth level</a:t>
            </a:r>
          </a:p>
          <a:p>
            <a:pPr lvl="4"/>
            <a:r>
              <a:rPr lang="ru-RU" dirty="0" smtClean="0"/>
              <a:t>Fifth level</a:t>
            </a:r>
            <a:endParaRPr lang="en-US" dirty="0"/>
          </a:p>
        </p:txBody>
      </p:sp>
      <p:sp>
        <p:nvSpPr>
          <p:cNvPr id="7" name="Slide Number Placeholder 5"/>
          <p:cNvSpPr>
            <a:spLocks noGrp="1"/>
          </p:cNvSpPr>
          <p:nvPr>
            <p:ph type="sldNum" sz="quarter" idx="4"/>
          </p:nvPr>
        </p:nvSpPr>
        <p:spPr>
          <a:xfrm>
            <a:off x="8470554" y="6451907"/>
            <a:ext cx="6054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7F3B3-28C8-A84D-BFEB-02971610495F}" type="slidenum">
              <a:rPr lang="en-US" smtClean="0">
                <a:solidFill>
                  <a:srgbClr val="595959"/>
                </a:solidFill>
              </a:rPr>
              <a:pPr/>
              <a:t>‹#›</a:t>
            </a:fld>
            <a:r>
              <a:rPr lang="en-US" dirty="0" smtClean="0"/>
              <a:t>/51</a:t>
            </a:r>
            <a:endParaRPr lang="en-US" dirty="0"/>
          </a:p>
        </p:txBody>
      </p:sp>
      <p:sp>
        <p:nvSpPr>
          <p:cNvPr id="8" name="Footer Placeholder 4"/>
          <p:cNvSpPr>
            <a:spLocks noGrp="1"/>
          </p:cNvSpPr>
          <p:nvPr>
            <p:ph type="ftr" sz="quarter" idx="3"/>
          </p:nvPr>
        </p:nvSpPr>
        <p:spPr>
          <a:xfrm>
            <a:off x="5903526" y="6451907"/>
            <a:ext cx="223926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kjg;alkgj</a:t>
            </a:r>
            <a:endParaRPr lang="en-US" dirty="0"/>
          </a:p>
        </p:txBody>
      </p:sp>
      <p:sp>
        <p:nvSpPr>
          <p:cNvPr id="9" name="Date Placeholder 3"/>
          <p:cNvSpPr>
            <a:spLocks noGrp="1"/>
          </p:cNvSpPr>
          <p:nvPr>
            <p:ph type="dt" sz="half" idx="2"/>
          </p:nvPr>
        </p:nvSpPr>
        <p:spPr>
          <a:xfrm>
            <a:off x="4404279" y="6451907"/>
            <a:ext cx="105497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90F1A-1EE5-0947-B4C2-70E1037D23E5}" type="datetime1">
              <a:rPr lang="fr-FR" smtClean="0"/>
              <a:pPr/>
              <a:t>20/10/2015</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Click to edit Master text styles</a:t>
            </a:r>
          </a:p>
        </p:txBody>
      </p:sp>
      <p:sp>
        <p:nvSpPr>
          <p:cNvPr id="7" name="Slide Number Placeholder 5"/>
          <p:cNvSpPr>
            <a:spLocks noGrp="1"/>
          </p:cNvSpPr>
          <p:nvPr>
            <p:ph type="sldNum" sz="quarter" idx="4"/>
          </p:nvPr>
        </p:nvSpPr>
        <p:spPr>
          <a:xfrm>
            <a:off x="8470554" y="6451907"/>
            <a:ext cx="6054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7F3B3-28C8-A84D-BFEB-02971610495F}" type="slidenum">
              <a:rPr lang="en-US" smtClean="0"/>
              <a:pPr/>
              <a:t>‹#›</a:t>
            </a:fld>
            <a:r>
              <a:rPr lang="en-US" dirty="0" smtClean="0"/>
              <a:t>/51</a:t>
            </a:r>
            <a:endParaRPr lang="en-US" dirty="0"/>
          </a:p>
        </p:txBody>
      </p:sp>
      <p:sp>
        <p:nvSpPr>
          <p:cNvPr id="8" name="Footer Placeholder 4"/>
          <p:cNvSpPr>
            <a:spLocks noGrp="1"/>
          </p:cNvSpPr>
          <p:nvPr>
            <p:ph type="ftr" sz="quarter" idx="3"/>
          </p:nvPr>
        </p:nvSpPr>
        <p:spPr>
          <a:xfrm>
            <a:off x="5903526" y="6451907"/>
            <a:ext cx="223926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kjg;alkgj</a:t>
            </a:r>
            <a:endParaRPr lang="en-US" dirty="0"/>
          </a:p>
        </p:txBody>
      </p:sp>
      <p:sp>
        <p:nvSpPr>
          <p:cNvPr id="9" name="Date Placeholder 3"/>
          <p:cNvSpPr>
            <a:spLocks noGrp="1"/>
          </p:cNvSpPr>
          <p:nvPr>
            <p:ph type="dt" sz="half" idx="2"/>
          </p:nvPr>
        </p:nvSpPr>
        <p:spPr>
          <a:xfrm>
            <a:off x="4404279" y="6451907"/>
            <a:ext cx="105497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0CA55B-EA7D-E941-979C-C23F74B9258D}" type="datetime1">
              <a:rPr lang="fr-FR" smtClean="0"/>
              <a:pPr/>
              <a:t>20/10/2015</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8" name="Slide Number Placeholder 5"/>
          <p:cNvSpPr>
            <a:spLocks noGrp="1"/>
          </p:cNvSpPr>
          <p:nvPr>
            <p:ph type="sldNum" sz="quarter" idx="4"/>
          </p:nvPr>
        </p:nvSpPr>
        <p:spPr>
          <a:xfrm>
            <a:off x="8470554" y="6451907"/>
            <a:ext cx="6054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7F3B3-28C8-A84D-BFEB-02971610495F}" type="slidenum">
              <a:rPr lang="en-US" smtClean="0"/>
              <a:pPr/>
              <a:t>‹#›</a:t>
            </a:fld>
            <a:r>
              <a:rPr lang="en-US" dirty="0" smtClean="0"/>
              <a:t>/51</a:t>
            </a:r>
            <a:endParaRPr lang="en-US" dirty="0"/>
          </a:p>
        </p:txBody>
      </p:sp>
      <p:sp>
        <p:nvSpPr>
          <p:cNvPr id="9" name="Footer Placeholder 4"/>
          <p:cNvSpPr>
            <a:spLocks noGrp="1"/>
          </p:cNvSpPr>
          <p:nvPr>
            <p:ph type="ftr" sz="quarter" idx="3"/>
          </p:nvPr>
        </p:nvSpPr>
        <p:spPr>
          <a:xfrm>
            <a:off x="5903526" y="6451907"/>
            <a:ext cx="223926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kjg;alkgj</a:t>
            </a:r>
            <a:endParaRPr lang="en-US" dirty="0"/>
          </a:p>
        </p:txBody>
      </p:sp>
      <p:sp>
        <p:nvSpPr>
          <p:cNvPr id="10" name="Date Placeholder 3"/>
          <p:cNvSpPr>
            <a:spLocks noGrp="1"/>
          </p:cNvSpPr>
          <p:nvPr>
            <p:ph type="dt" sz="half" idx="10"/>
          </p:nvPr>
        </p:nvSpPr>
        <p:spPr>
          <a:xfrm>
            <a:off x="4404279" y="6451907"/>
            <a:ext cx="105497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3E4929-98C1-224A-82ED-3C79862A643E}" type="datetime1">
              <a:rPr lang="fr-FR" smtClean="0"/>
              <a:pPr/>
              <a:t>20/10/2015</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7" name="Date Placeholder 6"/>
          <p:cNvSpPr>
            <a:spLocks noGrp="1"/>
          </p:cNvSpPr>
          <p:nvPr>
            <p:ph type="dt" sz="half" idx="10"/>
          </p:nvPr>
        </p:nvSpPr>
        <p:spPr>
          <a:xfrm>
            <a:off x="3529953" y="6451907"/>
            <a:ext cx="2133600" cy="365125"/>
          </a:xfrm>
          <a:prstGeom prst="rect">
            <a:avLst/>
          </a:prstGeom>
        </p:spPr>
        <p:txBody>
          <a:bodyPr/>
          <a:lstStyle/>
          <a:p>
            <a:fld id="{7835231B-59C1-3443-9BBE-F8CCBE04135B}" type="datetime1">
              <a:rPr lang="fr-FR" smtClean="0"/>
              <a:pPr/>
              <a:t>20/10/2015</a:t>
            </a:fld>
            <a:endParaRPr lang="en-US"/>
          </a:p>
        </p:txBody>
      </p:sp>
      <p:sp>
        <p:nvSpPr>
          <p:cNvPr id="8" name="Footer Placeholder 7"/>
          <p:cNvSpPr>
            <a:spLocks noGrp="1"/>
          </p:cNvSpPr>
          <p:nvPr>
            <p:ph type="ftr" sz="quarter" idx="11"/>
          </p:nvPr>
        </p:nvSpPr>
        <p:spPr>
          <a:xfrm>
            <a:off x="4572000" y="6451907"/>
            <a:ext cx="2895600" cy="365125"/>
          </a:xfrm>
          <a:prstGeom prst="rect">
            <a:avLst/>
          </a:prstGeom>
        </p:spPr>
        <p:txBody>
          <a:bodyPr/>
          <a:lstStyle/>
          <a:p>
            <a:r>
              <a:rPr lang="fr-FR" smtClean="0"/>
              <a:t>kjg;alkgj</a:t>
            </a: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8A7F3B3-28C8-A84D-BFEB-02971610495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Click to edit Master title style</a:t>
            </a:r>
            <a:endParaRPr lang="en-US"/>
          </a:p>
        </p:txBody>
      </p:sp>
      <p:sp>
        <p:nvSpPr>
          <p:cNvPr id="6" name="Slide Number Placeholder 5"/>
          <p:cNvSpPr>
            <a:spLocks noGrp="1"/>
          </p:cNvSpPr>
          <p:nvPr>
            <p:ph type="sldNum" sz="quarter" idx="4"/>
          </p:nvPr>
        </p:nvSpPr>
        <p:spPr>
          <a:xfrm>
            <a:off x="8470554" y="6451907"/>
            <a:ext cx="6054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7F3B3-28C8-A84D-BFEB-02971610495F}" type="slidenum">
              <a:rPr lang="en-US" smtClean="0"/>
              <a:pPr/>
              <a:t>‹#›</a:t>
            </a:fld>
            <a:endParaRPr lang="en-US" dirty="0"/>
          </a:p>
        </p:txBody>
      </p:sp>
      <p:sp>
        <p:nvSpPr>
          <p:cNvPr id="7" name="Footer Placeholder 4"/>
          <p:cNvSpPr>
            <a:spLocks noGrp="1"/>
          </p:cNvSpPr>
          <p:nvPr>
            <p:ph type="ftr" sz="quarter" idx="3"/>
          </p:nvPr>
        </p:nvSpPr>
        <p:spPr>
          <a:xfrm>
            <a:off x="5903526" y="6451907"/>
            <a:ext cx="223926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kjg;alkgj</a:t>
            </a:r>
            <a:endParaRPr lang="en-US" dirty="0"/>
          </a:p>
        </p:txBody>
      </p:sp>
      <p:sp>
        <p:nvSpPr>
          <p:cNvPr id="8" name="Date Placeholder 3"/>
          <p:cNvSpPr>
            <a:spLocks noGrp="1"/>
          </p:cNvSpPr>
          <p:nvPr>
            <p:ph type="dt" sz="half" idx="2"/>
          </p:nvPr>
        </p:nvSpPr>
        <p:spPr>
          <a:xfrm>
            <a:off x="4404279" y="6451907"/>
            <a:ext cx="105497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E6D7D-16DA-7B4D-B584-895FB2BD9D32}" type="datetime1">
              <a:rPr lang="fr-FR" smtClean="0"/>
              <a:pPr/>
              <a:t>20/10/2015</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529953" y="6451907"/>
            <a:ext cx="2133600" cy="365125"/>
          </a:xfrm>
          <a:prstGeom prst="rect">
            <a:avLst/>
          </a:prstGeom>
        </p:spPr>
        <p:txBody>
          <a:bodyPr/>
          <a:lstStyle/>
          <a:p>
            <a:fld id="{10A4EE55-D215-AB47-8C79-3398755D3A72}" type="datetime1">
              <a:rPr lang="fr-FR" smtClean="0"/>
              <a:pPr/>
              <a:t>20/10/2015</a:t>
            </a:fld>
            <a:endParaRPr lang="en-US"/>
          </a:p>
        </p:txBody>
      </p:sp>
      <p:sp>
        <p:nvSpPr>
          <p:cNvPr id="3" name="Footer Placeholder 2"/>
          <p:cNvSpPr>
            <a:spLocks noGrp="1"/>
          </p:cNvSpPr>
          <p:nvPr>
            <p:ph type="ftr" sz="quarter" idx="11"/>
          </p:nvPr>
        </p:nvSpPr>
        <p:spPr>
          <a:xfrm>
            <a:off x="4572000" y="6451907"/>
            <a:ext cx="2895600" cy="365125"/>
          </a:xfrm>
          <a:prstGeom prst="rect">
            <a:avLst/>
          </a:prstGeom>
        </p:spPr>
        <p:txBody>
          <a:bodyPr/>
          <a:lstStyle/>
          <a:p>
            <a:r>
              <a:rPr lang="fr-FR" smtClean="0"/>
              <a:t>kjg;alkgj</a:t>
            </a: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8A7F3B3-28C8-A84D-BFEB-02971610495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
        <p:nvSpPr>
          <p:cNvPr id="5" name="Date Placeholder 4"/>
          <p:cNvSpPr>
            <a:spLocks noGrp="1"/>
          </p:cNvSpPr>
          <p:nvPr>
            <p:ph type="dt" sz="half" idx="10"/>
          </p:nvPr>
        </p:nvSpPr>
        <p:spPr>
          <a:xfrm>
            <a:off x="3529953" y="6451907"/>
            <a:ext cx="2133600" cy="365125"/>
          </a:xfrm>
          <a:prstGeom prst="rect">
            <a:avLst/>
          </a:prstGeom>
        </p:spPr>
        <p:txBody>
          <a:bodyPr/>
          <a:lstStyle/>
          <a:p>
            <a:fld id="{9FFD4D64-6B00-2F4A-A5C0-D7CA3D32C97D}" type="datetime1">
              <a:rPr lang="fr-FR" smtClean="0"/>
              <a:pPr/>
              <a:t>20/10/2015</a:t>
            </a:fld>
            <a:endParaRPr lang="en-US"/>
          </a:p>
        </p:txBody>
      </p:sp>
      <p:sp>
        <p:nvSpPr>
          <p:cNvPr id="6" name="Footer Placeholder 5"/>
          <p:cNvSpPr>
            <a:spLocks noGrp="1"/>
          </p:cNvSpPr>
          <p:nvPr>
            <p:ph type="ftr" sz="quarter" idx="11"/>
          </p:nvPr>
        </p:nvSpPr>
        <p:spPr>
          <a:xfrm>
            <a:off x="4572000" y="6451907"/>
            <a:ext cx="2895600" cy="365125"/>
          </a:xfrm>
          <a:prstGeom prst="rect">
            <a:avLst/>
          </a:prstGeom>
        </p:spPr>
        <p:txBody>
          <a:bodyPr/>
          <a:lstStyle/>
          <a:p>
            <a:r>
              <a:rPr lang="fr-FR" smtClean="0"/>
              <a:t>kjg;alkgj</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8A7F3B3-28C8-A84D-BFEB-02971610495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
        <p:nvSpPr>
          <p:cNvPr id="5" name="Date Placeholder 4"/>
          <p:cNvSpPr>
            <a:spLocks noGrp="1"/>
          </p:cNvSpPr>
          <p:nvPr>
            <p:ph type="dt" sz="half" idx="10"/>
          </p:nvPr>
        </p:nvSpPr>
        <p:spPr>
          <a:xfrm>
            <a:off x="3529953" y="6451907"/>
            <a:ext cx="2133600" cy="365125"/>
          </a:xfrm>
          <a:prstGeom prst="rect">
            <a:avLst/>
          </a:prstGeom>
        </p:spPr>
        <p:txBody>
          <a:bodyPr/>
          <a:lstStyle/>
          <a:p>
            <a:fld id="{192A2257-8DBF-2546-97A7-1AC28A7D0CF9}" type="datetime1">
              <a:rPr lang="fr-FR" smtClean="0"/>
              <a:pPr/>
              <a:t>20/10/2015</a:t>
            </a:fld>
            <a:endParaRPr lang="en-US"/>
          </a:p>
        </p:txBody>
      </p:sp>
      <p:sp>
        <p:nvSpPr>
          <p:cNvPr id="6" name="Footer Placeholder 5"/>
          <p:cNvSpPr>
            <a:spLocks noGrp="1"/>
          </p:cNvSpPr>
          <p:nvPr>
            <p:ph type="ftr" sz="quarter" idx="11"/>
          </p:nvPr>
        </p:nvSpPr>
        <p:spPr>
          <a:xfrm>
            <a:off x="4572000" y="6451907"/>
            <a:ext cx="2895600" cy="365125"/>
          </a:xfrm>
          <a:prstGeom prst="rect">
            <a:avLst/>
          </a:prstGeom>
        </p:spPr>
        <p:txBody>
          <a:bodyPr/>
          <a:lstStyle/>
          <a:p>
            <a:r>
              <a:rPr lang="fr-FR" smtClean="0"/>
              <a:t>kjg;alkgj</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8A7F3B3-28C8-A84D-BFEB-02971610495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677826"/>
          </a:xfrm>
          <a:prstGeom prst="rect">
            <a:avLst/>
          </a:prstGeom>
        </p:spPr>
        <p:txBody>
          <a:bodyPr vert="horz" lIns="91440" tIns="45720" rIns="91440" bIns="45720" rtlCol="0" anchor="ctr">
            <a:normAutofit/>
          </a:bodyPr>
          <a:lstStyle/>
          <a:p>
            <a:r>
              <a:rPr lang="ru-RU" dirty="0" smtClean="0"/>
              <a:t>Click to edit Master title style</a:t>
            </a:r>
            <a:endParaRPr lang="en-US" dirty="0"/>
          </a:p>
        </p:txBody>
      </p:sp>
      <p:sp>
        <p:nvSpPr>
          <p:cNvPr id="3" name="Text Placeholder 2"/>
          <p:cNvSpPr>
            <a:spLocks noGrp="1"/>
          </p:cNvSpPr>
          <p:nvPr>
            <p:ph type="body" idx="1"/>
          </p:nvPr>
        </p:nvSpPr>
        <p:spPr>
          <a:xfrm>
            <a:off x="457200" y="1177780"/>
            <a:ext cx="8229600" cy="4948384"/>
          </a:xfrm>
          <a:prstGeom prst="rect">
            <a:avLst/>
          </a:prstGeom>
        </p:spPr>
        <p:txBody>
          <a:bodyPr vert="horz" lIns="91440" tIns="45720" rIns="91440" bIns="45720" rtlCol="0">
            <a:normAutofit/>
          </a:bodyPr>
          <a:lstStyle/>
          <a:p>
            <a:pPr lvl="0"/>
            <a:r>
              <a:rPr lang="ru-RU" dirty="0" smtClean="0"/>
              <a:t>Click to edit Master text styles</a:t>
            </a:r>
          </a:p>
          <a:p>
            <a:pPr lvl="1"/>
            <a:r>
              <a:rPr lang="ru-RU" dirty="0" smtClean="0"/>
              <a:t>Second level</a:t>
            </a:r>
          </a:p>
          <a:p>
            <a:pPr lvl="2"/>
            <a:r>
              <a:rPr lang="ru-RU" dirty="0" smtClean="0"/>
              <a:t>Third level</a:t>
            </a:r>
          </a:p>
        </p:txBody>
      </p:sp>
      <p:pic>
        <p:nvPicPr>
          <p:cNvPr id="8" name="Picture 7" descr="footer.pdf"/>
          <p:cNvPicPr>
            <a:picLocks noChangeAspect="1"/>
          </p:cNvPicPr>
          <p:nvPr userDrawn="1"/>
        </p:nvPicPr>
        <p:blipFill>
          <a:blip r:embed="rId13"/>
          <a:stretch>
            <a:fillRect/>
          </a:stretch>
        </p:blipFill>
        <p:spPr>
          <a:xfrm>
            <a:off x="0" y="6403975"/>
            <a:ext cx="9144001" cy="454025"/>
          </a:xfrm>
          <a:prstGeom prst="rect">
            <a:avLst/>
          </a:prstGeom>
        </p:spPr>
      </p:pic>
      <p:sp>
        <p:nvSpPr>
          <p:cNvPr id="9" name="Date Placeholder 3"/>
          <p:cNvSpPr>
            <a:spLocks noGrp="1"/>
          </p:cNvSpPr>
          <p:nvPr>
            <p:ph type="dt" sz="half" idx="2"/>
          </p:nvPr>
        </p:nvSpPr>
        <p:spPr>
          <a:xfrm>
            <a:off x="4404279" y="6451907"/>
            <a:ext cx="105497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908344-C589-1A49-8FCF-8A0532BA4CD6}" type="datetime1">
              <a:rPr lang="fr-FR" smtClean="0"/>
              <a:pPr/>
              <a:t>20/10/2015</a:t>
            </a:fld>
            <a:endParaRPr lang="en-US"/>
          </a:p>
        </p:txBody>
      </p:sp>
      <p:sp>
        <p:nvSpPr>
          <p:cNvPr id="10" name="Footer Placeholder 4"/>
          <p:cNvSpPr>
            <a:spLocks noGrp="1"/>
          </p:cNvSpPr>
          <p:nvPr>
            <p:ph type="ftr" sz="quarter" idx="3"/>
          </p:nvPr>
        </p:nvSpPr>
        <p:spPr>
          <a:xfrm>
            <a:off x="5759872" y="6451907"/>
            <a:ext cx="223926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kjg;alkgj</a:t>
            </a:r>
            <a:endParaRPr lang="en-US" dirty="0"/>
          </a:p>
        </p:txBody>
      </p:sp>
      <p:sp>
        <p:nvSpPr>
          <p:cNvPr id="11" name="Slide Number Placeholder 5"/>
          <p:cNvSpPr>
            <a:spLocks noGrp="1"/>
          </p:cNvSpPr>
          <p:nvPr>
            <p:ph type="sldNum" sz="quarter" idx="4"/>
          </p:nvPr>
        </p:nvSpPr>
        <p:spPr>
          <a:xfrm>
            <a:off x="8470554" y="6451907"/>
            <a:ext cx="605463" cy="365125"/>
          </a:xfrm>
          <a:prstGeom prst="rect">
            <a:avLst/>
          </a:prstGeom>
        </p:spPr>
        <p:txBody>
          <a:bodyPr vert="horz" lIns="91440" tIns="45720" rIns="91440" bIns="45720" rtlCol="0" anchor="ctr"/>
          <a:lstStyle>
            <a:lvl1pPr algn="r">
              <a:defRPr sz="1200">
                <a:solidFill>
                  <a:schemeClr val="tx1">
                    <a:tint val="75000"/>
                  </a:schemeClr>
                </a:solidFill>
                <a:latin typeface="Century Gothic"/>
                <a:cs typeface="Century Gothic"/>
              </a:defRPr>
            </a:lvl1pPr>
          </a:lstStyle>
          <a:p>
            <a:fld id="{A8A7F3B3-28C8-A84D-BFEB-02971610495F}" type="slidenum">
              <a:rPr lang="en-US" smtClean="0">
                <a:solidFill>
                  <a:schemeClr val="tx1">
                    <a:lumMod val="65000"/>
                    <a:lumOff val="35000"/>
                  </a:schemeClr>
                </a:solidFill>
              </a:rPr>
              <a:pPr/>
              <a:t>‹#›</a:t>
            </a:fld>
            <a:r>
              <a:rPr lang="en-US" dirty="0" smtClean="0"/>
              <a:t>/55</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2800" kern="1200">
          <a:solidFill>
            <a:srgbClr val="F47534"/>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b="0" i="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None/>
        <a:defRPr sz="2000" b="0" i="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png"/><Relationship Id="rId5" Type="http://schemas.openxmlformats.org/officeDocument/2006/relationships/image" Target="../media/image27.png"/><Relationship Id="rId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tmos-meas-tech-discuss.net/5/1/2012/%20doi:10.5194/amtd-5-1-2012/" TargetMode="Externa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emf"/><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5" Type="http://schemas.openxmlformats.org/officeDocument/2006/relationships/image" Target="../media/image13.png"/><Relationship Id="rId6" Type="http://schemas.openxmlformats.org/officeDocument/2006/relationships/image" Target="../media/image14.emf"/><Relationship Id="rId7"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emf"/><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448788" y="4368800"/>
            <a:ext cx="8076256" cy="1594550"/>
          </a:xfrm>
          <a:prstGeom prst="rect">
            <a:avLst/>
          </a:prstGeom>
        </p:spPr>
        <p:txBody>
          <a:bodyPr vert="horz" lIns="91440" tIns="45720" rIns="91440" bIns="45720" rtlCol="0">
            <a:normAutofit lnSpcReduction="10000"/>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fr-FR" sz="1600" b="0" i="0" u="none" strike="noStrike" kern="1200" cap="none" spc="0" normalizeH="0" baseline="0" dirty="0" smtClean="0">
              <a:ln>
                <a:noFill/>
              </a:ln>
              <a:solidFill>
                <a:schemeClr val="tx1">
                  <a:tint val="75000"/>
                </a:schemeClr>
              </a:solidFill>
              <a:effectLst/>
              <a:uLnTx/>
              <a:uFillTx/>
              <a:latin typeface="Century Gothic"/>
              <a:ea typeface="+mn-ea"/>
              <a:cs typeface="Century Gothic"/>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fr-FR" sz="1600" b="0" i="0" u="none" strike="noStrike" kern="1200" cap="none" spc="0" normalizeH="0" baseline="0" dirty="0" smtClean="0">
              <a:ln>
                <a:noFill/>
              </a:ln>
              <a:solidFill>
                <a:schemeClr val="tx1">
                  <a:tint val="75000"/>
                </a:schemeClr>
              </a:solidFill>
              <a:effectLst/>
              <a:uLnTx/>
              <a:uFillTx/>
              <a:latin typeface="Century Gothic"/>
              <a:ea typeface="+mn-ea"/>
              <a:cs typeface="Century Gothic"/>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fr-FR" b="1" i="0" u="none" strike="noStrike" kern="1200" cap="none" spc="0" normalizeH="0" baseline="0" dirty="0" smtClean="0">
                <a:ln>
                  <a:noFill/>
                </a:ln>
                <a:solidFill>
                  <a:schemeClr val="accent6"/>
                </a:solidFill>
                <a:effectLst/>
                <a:uLnTx/>
                <a:uFillTx/>
                <a:latin typeface="Century Gothic"/>
                <a:ea typeface="+mn-ea"/>
                <a:cs typeface="Century Gothic"/>
              </a:rPr>
              <a:t>Laboratoire d’Optique Atmosphérique, </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fr-FR" b="1" i="0" u="none" strike="noStrike" kern="1200" cap="none" spc="0" normalizeH="0" baseline="0" dirty="0" smtClean="0">
                <a:ln>
                  <a:noFill/>
                </a:ln>
                <a:solidFill>
                  <a:schemeClr val="accent6"/>
                </a:solidFill>
                <a:effectLst/>
                <a:uLnTx/>
                <a:uFillTx/>
                <a:latin typeface="Century Gothic"/>
                <a:ea typeface="+mn-ea"/>
                <a:cs typeface="Century Gothic"/>
              </a:rPr>
              <a:t>Université des Sciences et Technologies de Lille, </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fr-FR" b="1" i="0" u="none" strike="noStrike" kern="1200" cap="none" spc="0" normalizeH="0" baseline="0" dirty="0" smtClean="0">
                <a:ln>
                  <a:noFill/>
                </a:ln>
                <a:solidFill>
                  <a:schemeClr val="accent6"/>
                </a:solidFill>
                <a:effectLst/>
                <a:uLnTx/>
                <a:uFillTx/>
                <a:latin typeface="Century Gothic"/>
                <a:ea typeface="+mn-ea"/>
                <a:cs typeface="Century Gothic"/>
              </a:rPr>
              <a:t>FRANCE</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fr-FR" sz="1600" b="0" i="0" u="none" strike="noStrike" kern="1200" cap="none" spc="0" normalizeH="0" baseline="0" dirty="0" smtClean="0">
              <a:ln>
                <a:noFill/>
              </a:ln>
              <a:solidFill>
                <a:schemeClr val="tx1">
                  <a:tint val="75000"/>
                </a:schemeClr>
              </a:solidFill>
              <a:effectLst/>
              <a:uLnTx/>
              <a:uFillTx/>
              <a:latin typeface="Century Gothic"/>
              <a:ea typeface="+mn-ea"/>
              <a:cs typeface="Century Gothic"/>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fr-FR" sz="1600" b="0" i="0" u="none" strike="noStrike" kern="1200" cap="none" spc="0" normalizeH="0" baseline="0" dirty="0" smtClean="0">
              <a:ln>
                <a:noFill/>
              </a:ln>
              <a:solidFill>
                <a:schemeClr val="tx1">
                  <a:tint val="75000"/>
                </a:schemeClr>
              </a:solidFill>
              <a:effectLst/>
              <a:uLnTx/>
              <a:uFillTx/>
              <a:latin typeface="Century Gothic"/>
              <a:ea typeface="+mn-ea"/>
              <a:cs typeface="Century Gothic"/>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fr-FR" sz="1600" b="0" i="0" u="none" strike="noStrike" kern="1200" cap="none" spc="0" normalizeH="0" baseline="0" dirty="0" smtClean="0">
              <a:ln>
                <a:noFill/>
              </a:ln>
              <a:solidFill>
                <a:schemeClr val="tx1">
                  <a:tint val="75000"/>
                </a:schemeClr>
              </a:solidFill>
              <a:effectLst/>
              <a:uLnTx/>
              <a:uFillTx/>
              <a:latin typeface="Century Gothic"/>
              <a:ea typeface="+mn-ea"/>
              <a:cs typeface="Century Gothic"/>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fr-FR" sz="2400" b="0" i="0" u="none" strike="noStrike" kern="1200" cap="none" spc="0" normalizeH="0" baseline="0" dirty="0" smtClean="0">
              <a:ln>
                <a:noFill/>
              </a:ln>
              <a:solidFill>
                <a:schemeClr val="tx1">
                  <a:tint val="75000"/>
                </a:schemeClr>
              </a:solidFill>
              <a:effectLst/>
              <a:uLnTx/>
              <a:uFillTx/>
              <a:latin typeface="Century Gothic"/>
              <a:ea typeface="+mn-ea"/>
              <a:cs typeface="Century Gothic"/>
            </a:endParaRPr>
          </a:p>
        </p:txBody>
      </p:sp>
      <p:sp>
        <p:nvSpPr>
          <p:cNvPr id="10" name="Title 1"/>
          <p:cNvSpPr txBox="1">
            <a:spLocks/>
          </p:cNvSpPr>
          <p:nvPr/>
        </p:nvSpPr>
        <p:spPr>
          <a:xfrm>
            <a:off x="752644" y="381000"/>
            <a:ext cx="7772400" cy="2636081"/>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tx1"/>
                </a:solidFill>
                <a:effectLst/>
                <a:uLnTx/>
                <a:uFillTx/>
                <a:latin typeface="Century Gothic"/>
                <a:ea typeface="+mj-ea"/>
                <a:cs typeface="Century Gothic"/>
              </a:rPr>
              <a:t>Aerosols spatial</a:t>
            </a:r>
            <a:r>
              <a:rPr kumimoji="0" lang="en-US" sz="2400" b="1" i="0" u="none" strike="noStrike" kern="1200" cap="none" spc="0" normalizeH="0" noProof="0" dirty="0" smtClean="0">
                <a:ln>
                  <a:noFill/>
                </a:ln>
                <a:solidFill>
                  <a:schemeClr val="tx1"/>
                </a:solidFill>
                <a:effectLst/>
                <a:uLnTx/>
                <a:uFillTx/>
                <a:latin typeface="Century Gothic"/>
                <a:ea typeface="+mj-ea"/>
                <a:cs typeface="Century Gothic"/>
              </a:rPr>
              <a:t> distribution (vertical / horizontal) </a:t>
            </a:r>
            <a:r>
              <a:rPr kumimoji="0" lang="en-US" sz="2400" b="1" i="0" u="none" strike="noStrike" kern="1200" cap="none" spc="0" normalizeH="0" baseline="0" noProof="0" dirty="0" smtClean="0">
                <a:ln>
                  <a:noFill/>
                </a:ln>
                <a:solidFill>
                  <a:schemeClr val="tx1"/>
                </a:solidFill>
                <a:effectLst/>
                <a:uLnTx/>
                <a:uFillTx/>
                <a:latin typeface="Century Gothic"/>
                <a:ea typeface="+mj-ea"/>
                <a:cs typeface="Century Gothic"/>
              </a:rPr>
              <a:t>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tx1"/>
                </a:solidFill>
                <a:effectLst/>
                <a:uLnTx/>
                <a:uFillTx/>
                <a:latin typeface="Century Gothic"/>
                <a:ea typeface="+mj-ea"/>
                <a:cs typeface="Century Gothic"/>
              </a:rPr>
              <a:t>using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400" b="1" dirty="0" smtClean="0">
                <a:latin typeface="Century Gothic"/>
                <a:ea typeface="+mj-ea"/>
                <a:cs typeface="Century Gothic"/>
              </a:rPr>
              <a:t>the </a:t>
            </a:r>
            <a:r>
              <a:rPr kumimoji="0" lang="en-US" sz="2400" b="1" i="0" u="none" strike="noStrike" kern="1200" cap="none" spc="0" normalizeH="0" baseline="0" noProof="0" dirty="0" smtClean="0">
                <a:ln>
                  <a:noFill/>
                </a:ln>
                <a:solidFill>
                  <a:schemeClr val="tx1"/>
                </a:solidFill>
                <a:effectLst/>
                <a:uLnTx/>
                <a:uFillTx/>
                <a:latin typeface="Century Gothic"/>
                <a:ea typeface="+mj-ea"/>
                <a:cs typeface="Century Gothic"/>
              </a:rPr>
              <a:t>multi-wavelength </a:t>
            </a:r>
            <a:br>
              <a:rPr kumimoji="0" lang="en-US" sz="2400" b="1" i="0" u="none" strike="noStrike" kern="1200" cap="none" spc="0" normalizeH="0" baseline="0" noProof="0" dirty="0" smtClean="0">
                <a:ln>
                  <a:noFill/>
                </a:ln>
                <a:solidFill>
                  <a:schemeClr val="tx1"/>
                </a:solidFill>
                <a:effectLst/>
                <a:uLnTx/>
                <a:uFillTx/>
                <a:latin typeface="Century Gothic"/>
                <a:ea typeface="+mj-ea"/>
                <a:cs typeface="Century Gothic"/>
              </a:rPr>
            </a:br>
            <a:r>
              <a:rPr kumimoji="0" lang="en-US" sz="2400" b="1" i="0" u="none" strike="noStrike" kern="1200" cap="none" spc="0" normalizeH="0" baseline="0" noProof="0" dirty="0" smtClean="0">
                <a:ln>
                  <a:noFill/>
                </a:ln>
                <a:solidFill>
                  <a:schemeClr val="tx1"/>
                </a:solidFill>
                <a:effectLst/>
                <a:uLnTx/>
                <a:uFillTx/>
                <a:latin typeface="Century Gothic"/>
                <a:ea typeface="+mj-ea"/>
                <a:cs typeface="Century Gothic"/>
              </a:rPr>
              <a:t>airborne sun-photometer PLASMA</a:t>
            </a:r>
          </a:p>
        </p:txBody>
      </p:sp>
      <p:pic>
        <p:nvPicPr>
          <p:cNvPr id="11" name="Picture 10" descr="top.jpg"/>
          <p:cNvPicPr>
            <a:picLocks noChangeAspect="1"/>
          </p:cNvPicPr>
          <p:nvPr/>
        </p:nvPicPr>
        <p:blipFill>
          <a:blip r:embed="rId2">
            <a:alphaModFix amt="85000"/>
          </a:blip>
          <a:srcRect/>
          <a:stretch>
            <a:fillRect/>
          </a:stretch>
        </p:blipFill>
        <p:spPr>
          <a:xfrm>
            <a:off x="0" y="3104402"/>
            <a:ext cx="9144000" cy="1104895"/>
          </a:xfrm>
          <a:prstGeom prst="rect">
            <a:avLst/>
          </a:prstGeom>
        </p:spPr>
      </p:pic>
      <p:pic>
        <p:nvPicPr>
          <p:cNvPr id="6" name="Image 5"/>
          <p:cNvPicPr>
            <a:picLocks noChangeAspect="1"/>
          </p:cNvPicPr>
          <p:nvPr/>
        </p:nvPicPr>
        <p:blipFill>
          <a:blip r:embed="rId3"/>
          <a:stretch>
            <a:fillRect/>
          </a:stretch>
        </p:blipFill>
        <p:spPr>
          <a:xfrm>
            <a:off x="4483100" y="6412174"/>
            <a:ext cx="1617118" cy="4775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A8A7F3B3-28C8-A84D-BFEB-02971610495F}" type="slidenum">
              <a:rPr lang="en-US" smtClean="0"/>
              <a:pPr/>
              <a:t>10</a:t>
            </a:fld>
            <a:endParaRPr lang="en-US" dirty="0"/>
          </a:p>
        </p:txBody>
      </p:sp>
      <p:sp>
        <p:nvSpPr>
          <p:cNvPr id="10" name="Title 1"/>
          <p:cNvSpPr>
            <a:spLocks noGrp="1"/>
          </p:cNvSpPr>
          <p:nvPr>
            <p:ph type="title"/>
          </p:nvPr>
        </p:nvSpPr>
        <p:spPr>
          <a:xfrm>
            <a:off x="457200" y="228188"/>
            <a:ext cx="8229600" cy="942510"/>
          </a:xfrm>
        </p:spPr>
        <p:txBody>
          <a:bodyPr>
            <a:normAutofit/>
          </a:bodyPr>
          <a:lstStyle/>
          <a:p>
            <a:r>
              <a:rPr lang="en-US" dirty="0" smtClean="0">
                <a:solidFill>
                  <a:srgbClr val="000000"/>
                </a:solidFill>
              </a:rPr>
              <a:t>PLASMA data inversion</a:t>
            </a:r>
            <a:br>
              <a:rPr lang="en-US" dirty="0" smtClean="0">
                <a:solidFill>
                  <a:srgbClr val="000000"/>
                </a:solidFill>
              </a:rPr>
            </a:br>
            <a:r>
              <a:rPr lang="en-US" sz="2000" dirty="0" smtClean="0">
                <a:solidFill>
                  <a:srgbClr val="000000"/>
                </a:solidFill>
              </a:rPr>
              <a:t>Airborne measurements: Dakar – </a:t>
            </a:r>
            <a:r>
              <a:rPr lang="en-US" sz="2000" dirty="0" err="1" smtClean="0">
                <a:solidFill>
                  <a:srgbClr val="000000"/>
                </a:solidFill>
              </a:rPr>
              <a:t>M’Bour</a:t>
            </a:r>
            <a:endParaRPr lang="en-US" dirty="0">
              <a:solidFill>
                <a:srgbClr val="000000"/>
              </a:solidFill>
            </a:endParaRPr>
          </a:p>
        </p:txBody>
      </p:sp>
      <p:pic>
        <p:nvPicPr>
          <p:cNvPr id="8" name="Image 7"/>
          <p:cNvPicPr>
            <a:picLocks noChangeAspect="1"/>
          </p:cNvPicPr>
          <p:nvPr/>
        </p:nvPicPr>
        <p:blipFill>
          <a:blip r:embed="rId2"/>
          <a:stretch>
            <a:fillRect/>
          </a:stretch>
        </p:blipFill>
        <p:spPr>
          <a:xfrm>
            <a:off x="4483100" y="6412174"/>
            <a:ext cx="1617118" cy="477580"/>
          </a:xfrm>
          <a:prstGeom prst="rect">
            <a:avLst/>
          </a:prstGeom>
        </p:spPr>
      </p:pic>
      <p:pic>
        <p:nvPicPr>
          <p:cNvPr id="15" name="Image 14"/>
          <p:cNvPicPr>
            <a:picLocks noChangeAspect="1"/>
          </p:cNvPicPr>
          <p:nvPr/>
        </p:nvPicPr>
        <p:blipFill>
          <a:blip r:embed="rId3"/>
          <a:stretch>
            <a:fillRect/>
          </a:stretch>
        </p:blipFill>
        <p:spPr>
          <a:xfrm>
            <a:off x="938715" y="1363068"/>
            <a:ext cx="7011808" cy="488719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A8A7F3B3-28C8-A84D-BFEB-02971610495F}" type="slidenum">
              <a:rPr lang="en-US" smtClean="0"/>
              <a:pPr/>
              <a:t>11</a:t>
            </a:fld>
            <a:endParaRPr lang="en-US" dirty="0"/>
          </a:p>
        </p:txBody>
      </p:sp>
      <p:sp>
        <p:nvSpPr>
          <p:cNvPr id="10" name="Title 1"/>
          <p:cNvSpPr>
            <a:spLocks noGrp="1"/>
          </p:cNvSpPr>
          <p:nvPr>
            <p:ph type="title"/>
          </p:nvPr>
        </p:nvSpPr>
        <p:spPr>
          <a:xfrm>
            <a:off x="457200" y="228188"/>
            <a:ext cx="8229600" cy="942510"/>
          </a:xfrm>
        </p:spPr>
        <p:txBody>
          <a:bodyPr>
            <a:normAutofit/>
          </a:bodyPr>
          <a:lstStyle/>
          <a:p>
            <a:r>
              <a:rPr lang="en-US" dirty="0" smtClean="0">
                <a:solidFill>
                  <a:srgbClr val="000000"/>
                </a:solidFill>
              </a:rPr>
              <a:t>PLASMA data inversion</a:t>
            </a:r>
            <a:br>
              <a:rPr lang="en-US" dirty="0" smtClean="0">
                <a:solidFill>
                  <a:srgbClr val="000000"/>
                </a:solidFill>
              </a:rPr>
            </a:br>
            <a:r>
              <a:rPr lang="en-US" sz="2000" dirty="0" smtClean="0">
                <a:solidFill>
                  <a:srgbClr val="000000"/>
                </a:solidFill>
              </a:rPr>
              <a:t>Airborne measurements: Dakar – </a:t>
            </a:r>
            <a:r>
              <a:rPr lang="en-US" sz="2000" dirty="0" err="1" smtClean="0">
                <a:solidFill>
                  <a:srgbClr val="000000"/>
                </a:solidFill>
              </a:rPr>
              <a:t>M’Bour</a:t>
            </a:r>
            <a:endParaRPr lang="en-US" dirty="0">
              <a:solidFill>
                <a:srgbClr val="000000"/>
              </a:solidFill>
            </a:endParaRPr>
          </a:p>
        </p:txBody>
      </p:sp>
      <p:pic>
        <p:nvPicPr>
          <p:cNvPr id="12" name="Picture 11" descr="AOD_2013_03_28-2.pdf"/>
          <p:cNvPicPr>
            <a:picLocks noChangeAspect="1"/>
          </p:cNvPicPr>
          <p:nvPr/>
        </p:nvPicPr>
        <p:blipFill>
          <a:blip r:embed="rId2"/>
          <a:stretch>
            <a:fillRect/>
          </a:stretch>
        </p:blipFill>
        <p:spPr>
          <a:xfrm>
            <a:off x="359354" y="1770138"/>
            <a:ext cx="3175115" cy="3278091"/>
          </a:xfrm>
          <a:prstGeom prst="rect">
            <a:avLst/>
          </a:prstGeom>
        </p:spPr>
      </p:pic>
      <p:sp>
        <p:nvSpPr>
          <p:cNvPr id="13" name="TextBox 12"/>
          <p:cNvSpPr txBox="1"/>
          <p:nvPr/>
        </p:nvSpPr>
        <p:spPr>
          <a:xfrm>
            <a:off x="931334" y="5516542"/>
            <a:ext cx="7293678" cy="369332"/>
          </a:xfrm>
          <a:prstGeom prst="rect">
            <a:avLst/>
          </a:prstGeom>
          <a:noFill/>
        </p:spPr>
        <p:txBody>
          <a:bodyPr wrap="square" rtlCol="0">
            <a:spAutoFit/>
          </a:bodyPr>
          <a:lstStyle/>
          <a:p>
            <a:r>
              <a:rPr lang="en-US" dirty="0" smtClean="0">
                <a:solidFill>
                  <a:srgbClr val="000000"/>
                </a:solidFill>
                <a:latin typeface="Century Gothic"/>
                <a:cs typeface="Century Gothic"/>
              </a:rPr>
              <a:t>Spectral AOD + refractive index from AERONET at all altitudes </a:t>
            </a:r>
          </a:p>
        </p:txBody>
      </p:sp>
      <p:pic>
        <p:nvPicPr>
          <p:cNvPr id="8" name="Image 7"/>
          <p:cNvPicPr>
            <a:picLocks noChangeAspect="1"/>
          </p:cNvPicPr>
          <p:nvPr/>
        </p:nvPicPr>
        <p:blipFill>
          <a:blip r:embed="rId3"/>
          <a:stretch>
            <a:fillRect/>
          </a:stretch>
        </p:blipFill>
        <p:spPr>
          <a:xfrm>
            <a:off x="4483100" y="6412174"/>
            <a:ext cx="1617118" cy="477580"/>
          </a:xfrm>
          <a:prstGeom prst="rect">
            <a:avLst/>
          </a:prstGeom>
        </p:spPr>
      </p:pic>
      <p:pic>
        <p:nvPicPr>
          <p:cNvPr id="7" name="Image 6"/>
          <p:cNvPicPr>
            <a:picLocks noChangeAspect="1"/>
          </p:cNvPicPr>
          <p:nvPr/>
        </p:nvPicPr>
        <p:blipFill>
          <a:blip r:embed="rId4"/>
          <a:stretch>
            <a:fillRect/>
          </a:stretch>
        </p:blipFill>
        <p:spPr>
          <a:xfrm>
            <a:off x="4224511" y="2319777"/>
            <a:ext cx="4127500" cy="2309952"/>
          </a:xfrm>
          <a:prstGeom prst="rect">
            <a:avLst/>
          </a:prstGeom>
        </p:spPr>
      </p:pic>
      <p:sp>
        <p:nvSpPr>
          <p:cNvPr id="9" name="ZoneTexte 8"/>
          <p:cNvSpPr txBox="1"/>
          <p:nvPr/>
        </p:nvSpPr>
        <p:spPr>
          <a:xfrm>
            <a:off x="4639394" y="1803410"/>
            <a:ext cx="4246043" cy="369332"/>
          </a:xfrm>
          <a:prstGeom prst="rect">
            <a:avLst/>
          </a:prstGeom>
          <a:noFill/>
        </p:spPr>
        <p:txBody>
          <a:bodyPr wrap="square" rtlCol="0">
            <a:spAutoFit/>
          </a:bodyPr>
          <a:lstStyle/>
          <a:p>
            <a:r>
              <a:rPr lang="fr-FR" dirty="0" smtClean="0"/>
              <a:t>Size Distribution change </a:t>
            </a:r>
            <a:r>
              <a:rPr lang="fr-FR" dirty="0" err="1" smtClean="0"/>
              <a:t>with</a:t>
            </a:r>
            <a:r>
              <a:rPr lang="fr-FR" dirty="0" smtClean="0"/>
              <a:t> altitude</a:t>
            </a:r>
            <a:endParaRPr lang="fr-FR" dirty="0"/>
          </a:p>
        </p:txBody>
      </p:sp>
      <p:sp>
        <p:nvSpPr>
          <p:cNvPr id="11" name="ZoneTexte 10"/>
          <p:cNvSpPr txBox="1"/>
          <p:nvPr/>
        </p:nvSpPr>
        <p:spPr>
          <a:xfrm>
            <a:off x="5202795" y="4751884"/>
            <a:ext cx="2679700" cy="369332"/>
          </a:xfrm>
          <a:prstGeom prst="rect">
            <a:avLst/>
          </a:prstGeom>
          <a:noFill/>
        </p:spPr>
        <p:txBody>
          <a:bodyPr wrap="square" rtlCol="0">
            <a:spAutoFit/>
          </a:bodyPr>
          <a:lstStyle/>
          <a:p>
            <a:r>
              <a:rPr lang="fr-FR" dirty="0" smtClean="0"/>
              <a:t>Torres et al., 2013, LOA</a:t>
            </a:r>
            <a:endParaRPr lang="fr-FR"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84664" y="321733"/>
            <a:ext cx="8974357" cy="562186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84664" y="321733"/>
            <a:ext cx="8974357" cy="5621867"/>
          </a:xfrm>
          <a:prstGeom prst="rect">
            <a:avLst/>
          </a:prstGeom>
        </p:spPr>
      </p:pic>
      <p:pic>
        <p:nvPicPr>
          <p:cNvPr id="3" name="Image 2"/>
          <p:cNvPicPr>
            <a:picLocks noChangeAspect="1"/>
          </p:cNvPicPr>
          <p:nvPr/>
        </p:nvPicPr>
        <p:blipFill>
          <a:blip r:embed="rId3"/>
          <a:stretch>
            <a:fillRect/>
          </a:stretch>
        </p:blipFill>
        <p:spPr>
          <a:xfrm>
            <a:off x="1768369" y="3141132"/>
            <a:ext cx="5318973" cy="316653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00"/>
                </a:solidFill>
              </a:rPr>
              <a:t>Automobile measurements: Tenerife experiment</a:t>
            </a:r>
            <a:endParaRPr lang="en-US" dirty="0">
              <a:solidFill>
                <a:srgbClr val="000000"/>
              </a:solidFill>
            </a:endParaRPr>
          </a:p>
        </p:txBody>
      </p:sp>
      <p:pic>
        <p:nvPicPr>
          <p:cNvPr id="5" name="Content Placeholder 4" descr="Car_Tenerife.png"/>
          <p:cNvPicPr>
            <a:picLocks noGrp="1" noChangeAspect="1"/>
          </p:cNvPicPr>
          <p:nvPr>
            <p:ph idx="1"/>
          </p:nvPr>
        </p:nvPicPr>
        <p:blipFill>
          <a:blip r:embed="rId2"/>
          <a:srcRect/>
          <a:stretch>
            <a:fillRect/>
          </a:stretch>
        </p:blipFill>
        <p:spPr>
          <a:xfrm>
            <a:off x="526654" y="3818781"/>
            <a:ext cx="3012802" cy="2256092"/>
          </a:xfrm>
        </p:spPr>
      </p:pic>
      <p:sp>
        <p:nvSpPr>
          <p:cNvPr id="4" name="Slide Number Placeholder 3"/>
          <p:cNvSpPr>
            <a:spLocks noGrp="1"/>
          </p:cNvSpPr>
          <p:nvPr>
            <p:ph type="sldNum" sz="quarter" idx="4"/>
          </p:nvPr>
        </p:nvSpPr>
        <p:spPr/>
        <p:txBody>
          <a:bodyPr/>
          <a:lstStyle/>
          <a:p>
            <a:fld id="{A8A7F3B3-28C8-A84D-BFEB-02971610495F}" type="slidenum">
              <a:rPr lang="en-US" smtClean="0"/>
              <a:pPr/>
              <a:t>14</a:t>
            </a:fld>
            <a:endParaRPr lang="en-US" dirty="0"/>
          </a:p>
        </p:txBody>
      </p:sp>
      <p:pic>
        <p:nvPicPr>
          <p:cNvPr id="6" name="Picture 5" descr="Map_Tenerife.pdf"/>
          <p:cNvPicPr>
            <a:picLocks noChangeAspect="1"/>
          </p:cNvPicPr>
          <p:nvPr/>
        </p:nvPicPr>
        <p:blipFill>
          <a:blip r:embed="rId3"/>
          <a:stretch>
            <a:fillRect/>
          </a:stretch>
        </p:blipFill>
        <p:spPr>
          <a:xfrm>
            <a:off x="516732" y="1213353"/>
            <a:ext cx="3012802" cy="2306041"/>
          </a:xfrm>
          <a:prstGeom prst="rect">
            <a:avLst/>
          </a:prstGeom>
        </p:spPr>
      </p:pic>
      <p:pic>
        <p:nvPicPr>
          <p:cNvPr id="8" name="Picture 7" descr="Car_Izana.png"/>
          <p:cNvPicPr>
            <a:picLocks noChangeAspect="1"/>
          </p:cNvPicPr>
          <p:nvPr/>
        </p:nvPicPr>
        <p:blipFill>
          <a:blip r:embed="rId4"/>
          <a:stretch>
            <a:fillRect/>
          </a:stretch>
        </p:blipFill>
        <p:spPr>
          <a:xfrm>
            <a:off x="3871115" y="1576597"/>
            <a:ext cx="4551991" cy="4167753"/>
          </a:xfrm>
          <a:prstGeom prst="rect">
            <a:avLst/>
          </a:prstGeom>
        </p:spPr>
      </p:pic>
      <p:sp>
        <p:nvSpPr>
          <p:cNvPr id="7" name="TextBox 6"/>
          <p:cNvSpPr txBox="1"/>
          <p:nvPr/>
        </p:nvSpPr>
        <p:spPr>
          <a:xfrm>
            <a:off x="5619239" y="1358335"/>
            <a:ext cx="1409836" cy="369332"/>
          </a:xfrm>
          <a:prstGeom prst="rect">
            <a:avLst/>
          </a:prstGeom>
          <a:noFill/>
        </p:spPr>
        <p:txBody>
          <a:bodyPr wrap="none" rtlCol="0">
            <a:spAutoFit/>
          </a:bodyPr>
          <a:lstStyle/>
          <a:p>
            <a:r>
              <a:rPr lang="en-US" dirty="0" smtClean="0">
                <a:latin typeface="Century Gothic"/>
                <a:cs typeface="Century Gothic"/>
              </a:rPr>
              <a:t>13/01/2011</a:t>
            </a:r>
            <a:endParaRPr lang="en-US" dirty="0">
              <a:latin typeface="Century Gothic"/>
              <a:cs typeface="Century Gothic"/>
            </a:endParaRPr>
          </a:p>
        </p:txBody>
      </p:sp>
      <p:pic>
        <p:nvPicPr>
          <p:cNvPr id="16" name="Picture 15" descr="128px-Google_maps_logo.png"/>
          <p:cNvPicPr>
            <a:picLocks noChangeAspect="1"/>
          </p:cNvPicPr>
          <p:nvPr/>
        </p:nvPicPr>
        <p:blipFill>
          <a:blip r:embed="rId5"/>
          <a:stretch>
            <a:fillRect/>
          </a:stretch>
        </p:blipFill>
        <p:spPr>
          <a:xfrm>
            <a:off x="2614504" y="3311695"/>
            <a:ext cx="864230" cy="182299"/>
          </a:xfrm>
          <a:prstGeom prst="rect">
            <a:avLst/>
          </a:prstGeom>
        </p:spPr>
      </p:pic>
      <p:pic>
        <p:nvPicPr>
          <p:cNvPr id="10" name="Image 9"/>
          <p:cNvPicPr>
            <a:picLocks noChangeAspect="1"/>
          </p:cNvPicPr>
          <p:nvPr/>
        </p:nvPicPr>
        <p:blipFill>
          <a:blip r:embed="rId6"/>
          <a:stretch>
            <a:fillRect/>
          </a:stretch>
        </p:blipFill>
        <p:spPr>
          <a:xfrm>
            <a:off x="4483100" y="6412174"/>
            <a:ext cx="1617118" cy="4775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00"/>
                </a:solidFill>
              </a:rPr>
              <a:t>Automobile measurements: DRAGON campaign</a:t>
            </a:r>
            <a:endParaRPr lang="en-US" dirty="0">
              <a:solidFill>
                <a:srgbClr val="000000"/>
              </a:solidFill>
            </a:endParaRPr>
          </a:p>
        </p:txBody>
      </p:sp>
      <p:sp>
        <p:nvSpPr>
          <p:cNvPr id="4" name="Slide Number Placeholder 3"/>
          <p:cNvSpPr>
            <a:spLocks noGrp="1"/>
          </p:cNvSpPr>
          <p:nvPr>
            <p:ph type="sldNum" sz="quarter" idx="4"/>
          </p:nvPr>
        </p:nvSpPr>
        <p:spPr/>
        <p:txBody>
          <a:bodyPr/>
          <a:lstStyle/>
          <a:p>
            <a:fld id="{A8A7F3B3-28C8-A84D-BFEB-02971610495F}" type="slidenum">
              <a:rPr lang="en-US" smtClean="0"/>
              <a:pPr/>
              <a:t>15</a:t>
            </a:fld>
            <a:endParaRPr lang="en-US" dirty="0"/>
          </a:p>
        </p:txBody>
      </p:sp>
      <p:pic>
        <p:nvPicPr>
          <p:cNvPr id="5" name="Picture 5" descr="Снимок экрана 2012-03-14 в 10.50.30 AM.png"/>
          <p:cNvPicPr>
            <a:picLocks noChangeAspect="1"/>
          </p:cNvPicPr>
          <p:nvPr/>
        </p:nvPicPr>
        <p:blipFill>
          <a:blip r:embed="rId2"/>
          <a:srcRect/>
          <a:stretch>
            <a:fillRect/>
          </a:stretch>
        </p:blipFill>
        <p:spPr bwMode="auto">
          <a:xfrm>
            <a:off x="625867" y="1100787"/>
            <a:ext cx="4394465" cy="2293349"/>
          </a:xfrm>
          <a:prstGeom prst="rect">
            <a:avLst/>
          </a:prstGeom>
          <a:noFill/>
          <a:ln w="9525">
            <a:noFill/>
            <a:miter lim="800000"/>
            <a:headEnd/>
            <a:tailEnd/>
          </a:ln>
        </p:spPr>
      </p:pic>
      <p:sp>
        <p:nvSpPr>
          <p:cNvPr id="7" name="Rectangle 6"/>
          <p:cNvSpPr/>
          <p:nvPr/>
        </p:nvSpPr>
        <p:spPr>
          <a:xfrm>
            <a:off x="3873500" y="1636593"/>
            <a:ext cx="234143" cy="124197"/>
          </a:xfrm>
          <a:prstGeom prst="rect">
            <a:avLst/>
          </a:prstGeom>
          <a:noFill/>
          <a:ln w="25400">
            <a:solidFill>
              <a:srgbClr val="F47534"/>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6" name="Picture 15" descr="3Dlidar_PL.pdf"/>
          <p:cNvPicPr>
            <a:picLocks noChangeAspect="1"/>
          </p:cNvPicPr>
          <p:nvPr/>
        </p:nvPicPr>
        <p:blipFill>
          <a:blip r:embed="rId3"/>
          <a:stretch>
            <a:fillRect/>
          </a:stretch>
        </p:blipFill>
        <p:spPr>
          <a:xfrm>
            <a:off x="2534018" y="3527773"/>
            <a:ext cx="5256722" cy="2809061"/>
          </a:xfrm>
          <a:prstGeom prst="rect">
            <a:avLst/>
          </a:prstGeom>
        </p:spPr>
      </p:pic>
      <p:sp>
        <p:nvSpPr>
          <p:cNvPr id="17" name="TextBox 16"/>
          <p:cNvSpPr txBox="1"/>
          <p:nvPr/>
        </p:nvSpPr>
        <p:spPr>
          <a:xfrm>
            <a:off x="867778" y="4703346"/>
            <a:ext cx="1666240" cy="307777"/>
          </a:xfrm>
          <a:prstGeom prst="rect">
            <a:avLst/>
          </a:prstGeom>
          <a:noFill/>
        </p:spPr>
        <p:txBody>
          <a:bodyPr wrap="square">
            <a:spAutoFit/>
          </a:bodyPr>
          <a:lstStyle/>
          <a:p>
            <a:pPr>
              <a:defRPr/>
            </a:pPr>
            <a:r>
              <a:rPr lang="en-US" sz="1400" dirty="0">
                <a:latin typeface="Century Gothic"/>
                <a:ea typeface="ＭＳ Ｐゴシック" pitchFamily="1" charset="-128"/>
                <a:cs typeface="Century Gothic"/>
              </a:rPr>
              <a:t>PLASMA  AOD</a:t>
            </a:r>
          </a:p>
        </p:txBody>
      </p:sp>
      <p:sp>
        <p:nvSpPr>
          <p:cNvPr id="18" name="TextBox 17"/>
          <p:cNvSpPr txBox="1"/>
          <p:nvPr/>
        </p:nvSpPr>
        <p:spPr>
          <a:xfrm>
            <a:off x="867778" y="5257800"/>
            <a:ext cx="1261445" cy="307777"/>
          </a:xfrm>
          <a:prstGeom prst="rect">
            <a:avLst/>
          </a:prstGeom>
          <a:noFill/>
        </p:spPr>
        <p:txBody>
          <a:bodyPr wrap="square">
            <a:spAutoFit/>
          </a:bodyPr>
          <a:lstStyle/>
          <a:p>
            <a:pPr>
              <a:defRPr/>
            </a:pPr>
            <a:r>
              <a:rPr lang="en-US" sz="1400" dirty="0">
                <a:latin typeface="Century Gothic"/>
                <a:ea typeface="ＭＳ Ｐゴシック" pitchFamily="1" charset="-128"/>
                <a:cs typeface="Century Gothic"/>
              </a:rPr>
              <a:t>Lidar profile</a:t>
            </a:r>
          </a:p>
        </p:txBody>
      </p:sp>
      <p:pic>
        <p:nvPicPr>
          <p:cNvPr id="21" name="Picture 20" descr="Car_Dragon.png"/>
          <p:cNvPicPr>
            <a:picLocks noChangeAspect="1"/>
          </p:cNvPicPr>
          <p:nvPr/>
        </p:nvPicPr>
        <p:blipFill>
          <a:blip r:embed="rId4"/>
          <a:stretch>
            <a:fillRect/>
          </a:stretch>
        </p:blipFill>
        <p:spPr>
          <a:xfrm>
            <a:off x="5272332" y="1100788"/>
            <a:ext cx="3049276" cy="2293348"/>
          </a:xfrm>
          <a:prstGeom prst="rect">
            <a:avLst/>
          </a:prstGeom>
        </p:spPr>
      </p:pic>
      <p:cxnSp>
        <p:nvCxnSpPr>
          <p:cNvPr id="23" name="Straight Arrow Connector 22"/>
          <p:cNvCxnSpPr>
            <a:stCxn id="7" idx="2"/>
          </p:cNvCxnSpPr>
          <p:nvPr/>
        </p:nvCxnSpPr>
        <p:spPr>
          <a:xfrm rot="16200000" flipH="1">
            <a:off x="3393840" y="2357521"/>
            <a:ext cx="1937453" cy="743989"/>
          </a:xfrm>
          <a:prstGeom prst="straightConnector1">
            <a:avLst/>
          </a:prstGeom>
          <a:ln>
            <a:solidFill>
              <a:srgbClr val="F47534"/>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2293852" y="4869418"/>
            <a:ext cx="957348" cy="1"/>
          </a:xfrm>
          <a:prstGeom prst="straightConnector1">
            <a:avLst/>
          </a:prstGeom>
          <a:ln>
            <a:solidFill>
              <a:srgbClr val="F47534"/>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2045184" y="5435599"/>
            <a:ext cx="957348" cy="1"/>
          </a:xfrm>
          <a:prstGeom prst="straightConnector1">
            <a:avLst/>
          </a:prstGeom>
          <a:ln>
            <a:solidFill>
              <a:srgbClr val="F47534"/>
            </a:solidFill>
            <a:tailEnd type="stealth" w="med" len="lg"/>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281377" y="6029057"/>
            <a:ext cx="1705740" cy="246221"/>
          </a:xfrm>
          <a:prstGeom prst="rect">
            <a:avLst/>
          </a:prstGeom>
          <a:noFill/>
        </p:spPr>
        <p:txBody>
          <a:bodyPr wrap="square">
            <a:spAutoFit/>
          </a:bodyPr>
          <a:lstStyle/>
          <a:p>
            <a:pPr>
              <a:defRPr/>
            </a:pPr>
            <a:r>
              <a:rPr lang="en-US" sz="1000" i="1" dirty="0" smtClean="0">
                <a:solidFill>
                  <a:srgbClr val="7F7F7F"/>
                </a:solidFill>
                <a:latin typeface="Century Gothic"/>
                <a:ea typeface="ＭＳ Ｐゴシック" pitchFamily="1" charset="-128"/>
                <a:cs typeface="Century Gothic"/>
              </a:rPr>
              <a:t>Mortier et al., 2012</a:t>
            </a:r>
            <a:endParaRPr lang="en-US" sz="1000" i="1" dirty="0">
              <a:solidFill>
                <a:srgbClr val="7F7F7F"/>
              </a:solidFill>
              <a:latin typeface="Century Gothic"/>
              <a:ea typeface="ＭＳ Ｐゴシック" pitchFamily="1" charset="-128"/>
              <a:cs typeface="Century Gothic"/>
            </a:endParaRPr>
          </a:p>
        </p:txBody>
      </p:sp>
      <p:sp>
        <p:nvSpPr>
          <p:cNvPr id="32" name="TextBox 31"/>
          <p:cNvSpPr txBox="1"/>
          <p:nvPr/>
        </p:nvSpPr>
        <p:spPr>
          <a:xfrm>
            <a:off x="884016" y="3937000"/>
            <a:ext cx="1409836" cy="369332"/>
          </a:xfrm>
          <a:prstGeom prst="rect">
            <a:avLst/>
          </a:prstGeom>
          <a:noFill/>
        </p:spPr>
        <p:txBody>
          <a:bodyPr wrap="none" rtlCol="0">
            <a:spAutoFit/>
          </a:bodyPr>
          <a:lstStyle/>
          <a:p>
            <a:r>
              <a:rPr lang="en-US" dirty="0" smtClean="0">
                <a:latin typeface="Century Gothic"/>
                <a:cs typeface="Century Gothic"/>
              </a:rPr>
              <a:t>20/07/2011</a:t>
            </a:r>
            <a:endParaRPr lang="en-US" dirty="0">
              <a:latin typeface="Century Gothic"/>
              <a:cs typeface="Century Gothic"/>
            </a:endParaRPr>
          </a:p>
        </p:txBody>
      </p:sp>
      <p:pic>
        <p:nvPicPr>
          <p:cNvPr id="33" name="Picture 32" descr="128px-Google_maps_logo.png"/>
          <p:cNvPicPr>
            <a:picLocks noChangeAspect="1"/>
          </p:cNvPicPr>
          <p:nvPr/>
        </p:nvPicPr>
        <p:blipFill>
          <a:blip r:embed="rId5"/>
          <a:stretch>
            <a:fillRect/>
          </a:stretch>
        </p:blipFill>
        <p:spPr>
          <a:xfrm>
            <a:off x="651878" y="3211837"/>
            <a:ext cx="864230" cy="182299"/>
          </a:xfrm>
          <a:prstGeom prst="rect">
            <a:avLst/>
          </a:prstGeom>
        </p:spPr>
      </p:pic>
      <p:pic>
        <p:nvPicPr>
          <p:cNvPr id="20" name="Image 19"/>
          <p:cNvPicPr>
            <a:picLocks noChangeAspect="1"/>
          </p:cNvPicPr>
          <p:nvPr/>
        </p:nvPicPr>
        <p:blipFill>
          <a:blip r:embed="rId6"/>
          <a:stretch>
            <a:fillRect/>
          </a:stretch>
        </p:blipFill>
        <p:spPr>
          <a:xfrm>
            <a:off x="4483100" y="6412174"/>
            <a:ext cx="1617118" cy="4775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00"/>
                </a:solidFill>
              </a:rPr>
              <a:t>Automobile measurements: DRAGON campaign</a:t>
            </a:r>
            <a:endParaRPr lang="en-US" dirty="0">
              <a:solidFill>
                <a:srgbClr val="000000"/>
              </a:solidFill>
            </a:endParaRPr>
          </a:p>
        </p:txBody>
      </p:sp>
      <p:sp>
        <p:nvSpPr>
          <p:cNvPr id="4" name="Slide Number Placeholder 3"/>
          <p:cNvSpPr>
            <a:spLocks noGrp="1"/>
          </p:cNvSpPr>
          <p:nvPr>
            <p:ph type="sldNum" sz="quarter" idx="4"/>
          </p:nvPr>
        </p:nvSpPr>
        <p:spPr/>
        <p:txBody>
          <a:bodyPr/>
          <a:lstStyle/>
          <a:p>
            <a:fld id="{A8A7F3B3-28C8-A84D-BFEB-02971610495F}" type="slidenum">
              <a:rPr lang="en-US" smtClean="0"/>
              <a:pPr/>
              <a:t>16</a:t>
            </a:fld>
            <a:endParaRPr lang="en-US" dirty="0"/>
          </a:p>
        </p:txBody>
      </p:sp>
      <p:sp>
        <p:nvSpPr>
          <p:cNvPr id="13" name="TextBox 12"/>
          <p:cNvSpPr txBox="1"/>
          <p:nvPr/>
        </p:nvSpPr>
        <p:spPr>
          <a:xfrm>
            <a:off x="2894966" y="1289734"/>
            <a:ext cx="3653013" cy="646331"/>
          </a:xfrm>
          <a:prstGeom prst="rect">
            <a:avLst/>
          </a:prstGeom>
          <a:noFill/>
        </p:spPr>
        <p:txBody>
          <a:bodyPr wrap="none" rtlCol="0">
            <a:spAutoFit/>
          </a:bodyPr>
          <a:lstStyle/>
          <a:p>
            <a:pPr algn="ctr"/>
            <a:r>
              <a:rPr lang="en-US" dirty="0" smtClean="0">
                <a:latin typeface="Century Gothic"/>
                <a:cs typeface="Century Gothic"/>
              </a:rPr>
              <a:t>PLASMA vs. AERONET DRAGON</a:t>
            </a:r>
          </a:p>
          <a:p>
            <a:pPr algn="ctr"/>
            <a:r>
              <a:rPr lang="en-US" dirty="0" smtClean="0">
                <a:latin typeface="Century Gothic"/>
                <a:cs typeface="Century Gothic"/>
              </a:rPr>
              <a:t>20/07/2011</a:t>
            </a:r>
            <a:endParaRPr lang="en-US" dirty="0">
              <a:latin typeface="Century Gothic"/>
              <a:cs typeface="Century Gothic"/>
            </a:endParaRPr>
          </a:p>
        </p:txBody>
      </p:sp>
      <p:pic>
        <p:nvPicPr>
          <p:cNvPr id="7" name="Picture 6" descr="aod_dr.pdf"/>
          <p:cNvPicPr>
            <a:picLocks noChangeAspect="1"/>
          </p:cNvPicPr>
          <p:nvPr/>
        </p:nvPicPr>
        <p:blipFill>
          <a:blip r:embed="rId2"/>
          <a:stretch>
            <a:fillRect/>
          </a:stretch>
        </p:blipFill>
        <p:spPr>
          <a:xfrm>
            <a:off x="334978" y="2272748"/>
            <a:ext cx="4203989" cy="3226317"/>
          </a:xfrm>
          <a:prstGeom prst="rect">
            <a:avLst/>
          </a:prstGeom>
        </p:spPr>
      </p:pic>
      <p:pic>
        <p:nvPicPr>
          <p:cNvPr id="8" name="Picture 7" descr="angstr.pdf"/>
          <p:cNvPicPr>
            <a:picLocks noChangeAspect="1"/>
          </p:cNvPicPr>
          <p:nvPr/>
        </p:nvPicPr>
        <p:blipFill>
          <a:blip r:embed="rId3"/>
          <a:stretch>
            <a:fillRect/>
          </a:stretch>
        </p:blipFill>
        <p:spPr>
          <a:xfrm>
            <a:off x="4682049" y="2272748"/>
            <a:ext cx="4203989" cy="3226317"/>
          </a:xfrm>
          <a:prstGeom prst="rect">
            <a:avLst/>
          </a:prstGeom>
        </p:spPr>
      </p:pic>
      <p:pic>
        <p:nvPicPr>
          <p:cNvPr id="10" name="Image 9"/>
          <p:cNvPicPr>
            <a:picLocks noChangeAspect="1"/>
          </p:cNvPicPr>
          <p:nvPr/>
        </p:nvPicPr>
        <p:blipFill>
          <a:blip r:embed="rId4"/>
          <a:stretch>
            <a:fillRect/>
          </a:stretch>
        </p:blipFill>
        <p:spPr>
          <a:xfrm>
            <a:off x="4483100" y="6412174"/>
            <a:ext cx="1617118" cy="4775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603" y="237067"/>
            <a:ext cx="8372930" cy="5190066"/>
          </a:xfrm>
        </p:spPr>
        <p:txBody>
          <a:bodyPr>
            <a:normAutofit fontScale="25000" lnSpcReduction="20000"/>
          </a:bodyPr>
          <a:lstStyle/>
          <a:p>
            <a:pPr algn="ctr">
              <a:buNone/>
            </a:pPr>
            <a:r>
              <a:rPr lang="en-US" sz="6154" b="1" dirty="0" smtClean="0"/>
              <a:t>References :</a:t>
            </a:r>
          </a:p>
          <a:p>
            <a:pPr algn="ctr">
              <a:buNone/>
            </a:pPr>
            <a:endParaRPr lang="en-US" sz="1800" dirty="0" smtClean="0"/>
          </a:p>
          <a:p>
            <a:pPr algn="ctr">
              <a:buNone/>
            </a:pPr>
            <a:endParaRPr lang="en-US" sz="1800" dirty="0" smtClean="0"/>
          </a:p>
          <a:p>
            <a:pPr algn="ctr">
              <a:buNone/>
            </a:pPr>
            <a:endParaRPr lang="en-US" sz="4800" dirty="0" smtClean="0"/>
          </a:p>
          <a:p>
            <a:pPr>
              <a:buNone/>
            </a:pPr>
            <a:endParaRPr lang="en-US" sz="4800" dirty="0" smtClean="0"/>
          </a:p>
          <a:p>
            <a:pPr>
              <a:buNone/>
            </a:pPr>
            <a:r>
              <a:rPr lang="fr-FR" sz="4800" dirty="0" smtClean="0"/>
              <a:t>Sauvage B., Mise au point d’un photomètre </a:t>
            </a:r>
            <a:r>
              <a:rPr lang="fr-FR" sz="4800" dirty="0" err="1" smtClean="0"/>
              <a:t>multispectral</a:t>
            </a:r>
            <a:r>
              <a:rPr lang="fr-FR" sz="4800" dirty="0" smtClean="0"/>
              <a:t> embarqué sur avion (PLASMA) : participation et analyse de campagnes de mesures, Mémoire de stage de Master 2 de Béatrice Sauvage Parcours recherche ‘Optique, Physique Moléculaire et Atmosphérique’, Laboratoire d’Optique Atmosphérique, Lille 1, Juin 2008</a:t>
            </a:r>
          </a:p>
          <a:p>
            <a:pPr>
              <a:buNone/>
            </a:pPr>
            <a:endParaRPr lang="en-US" sz="4800" dirty="0" smtClean="0"/>
          </a:p>
          <a:p>
            <a:pPr>
              <a:buNone/>
            </a:pPr>
            <a:r>
              <a:rPr lang="en-US" sz="4800" dirty="0" smtClean="0"/>
              <a:t>Karol Y., D. </a:t>
            </a:r>
            <a:r>
              <a:rPr lang="en-US" sz="4800" dirty="0" err="1" smtClean="0"/>
              <a:t>Tanre</a:t>
            </a:r>
            <a:r>
              <a:rPr lang="en-US" sz="4800" dirty="0" smtClean="0"/>
              <a:t>, P. Goloub, C. </a:t>
            </a:r>
            <a:r>
              <a:rPr lang="en-US" sz="4800" dirty="0" err="1" smtClean="0"/>
              <a:t>Vervaerde</a:t>
            </a:r>
            <a:r>
              <a:rPr lang="en-US" sz="4800" dirty="0" smtClean="0"/>
              <a:t>, J. Y. </a:t>
            </a:r>
            <a:r>
              <a:rPr lang="en-US" sz="4800" dirty="0" err="1" smtClean="0"/>
              <a:t>Balois</a:t>
            </a:r>
            <a:r>
              <a:rPr lang="en-US" sz="4800" dirty="0" smtClean="0"/>
              <a:t>, L. </a:t>
            </a:r>
            <a:r>
              <a:rPr lang="en-US" sz="4800" dirty="0" err="1" smtClean="0"/>
              <a:t>Blarel</a:t>
            </a:r>
            <a:r>
              <a:rPr lang="en-US" sz="4800" dirty="0" smtClean="0"/>
              <a:t>, T. </a:t>
            </a:r>
            <a:r>
              <a:rPr lang="en-US" sz="4800" dirty="0" err="1" smtClean="0"/>
              <a:t>Podvin</a:t>
            </a:r>
            <a:r>
              <a:rPr lang="en-US" sz="4800" dirty="0" smtClean="0"/>
              <a:t>, A. </a:t>
            </a:r>
            <a:r>
              <a:rPr lang="en-US" sz="4800" dirty="0" err="1" smtClean="0"/>
              <a:t>Mortier</a:t>
            </a:r>
            <a:r>
              <a:rPr lang="en-US" sz="4800" dirty="0" smtClean="0"/>
              <a:t>, A. </a:t>
            </a:r>
            <a:r>
              <a:rPr lang="en-US" sz="4800" dirty="0" err="1" smtClean="0"/>
              <a:t>Chaikovsky</a:t>
            </a:r>
            <a:r>
              <a:rPr lang="en-US" sz="4800" dirty="0" smtClean="0"/>
              <a:t>, Airborne </a:t>
            </a:r>
            <a:r>
              <a:rPr lang="en-US" sz="4800" dirty="0" err="1" smtClean="0"/>
              <a:t>sunphotometer</a:t>
            </a:r>
            <a:r>
              <a:rPr lang="en-US" sz="4800" dirty="0" smtClean="0"/>
              <a:t> PLASMA: concept, measurements, comparison of aerosol extinction vertical profile with </a:t>
            </a:r>
            <a:r>
              <a:rPr lang="en-US" sz="4800" dirty="0" err="1" smtClean="0"/>
              <a:t>lidar</a:t>
            </a:r>
            <a:r>
              <a:rPr lang="en-US" sz="4800" dirty="0" smtClean="0"/>
              <a:t>, Atmos. Meas. Tech. Discuss., 5, 1–22, 2012 </a:t>
            </a:r>
            <a:r>
              <a:rPr lang="en-US" sz="4800" u="sng" dirty="0" smtClean="0">
                <a:hlinkClick r:id="rId2"/>
              </a:rPr>
              <a:t>http://www.atmos-meas-tech-discuss.net/5/1/2012/ doi:10.5194/amtd-5-1-2012/</a:t>
            </a:r>
            <a:endParaRPr lang="en-US" sz="4800" u="sng" dirty="0" smtClean="0"/>
          </a:p>
          <a:p>
            <a:pPr>
              <a:buNone/>
            </a:pPr>
            <a:endParaRPr lang="en-US" sz="4800" u="sng" dirty="0" smtClean="0"/>
          </a:p>
          <a:p>
            <a:pPr>
              <a:buNone/>
            </a:pPr>
            <a:r>
              <a:rPr lang="en-US" sz="4800" dirty="0" smtClean="0"/>
              <a:t>Karol Y., Determination of optical and microphysical properties of atmospheric aerosols</a:t>
            </a:r>
          </a:p>
          <a:p>
            <a:pPr marL="0" lvl="0" indent="0">
              <a:spcBef>
                <a:spcPct val="0"/>
              </a:spcBef>
              <a:buNone/>
              <a:defRPr/>
            </a:pPr>
            <a:r>
              <a:rPr lang="en-US" sz="4800" dirty="0" smtClean="0"/>
              <a:t>from multi-wavelength airborne sun photometer, </a:t>
            </a:r>
            <a:r>
              <a:rPr lang="en-US" sz="4800" dirty="0" err="1" smtClean="0"/>
              <a:t>Thèse</a:t>
            </a:r>
            <a:r>
              <a:rPr lang="en-US" sz="4800" dirty="0" smtClean="0"/>
              <a:t> en co-</a:t>
            </a:r>
            <a:r>
              <a:rPr lang="en-US" sz="4800" dirty="0" err="1" smtClean="0"/>
              <a:t>tutelle</a:t>
            </a:r>
            <a:r>
              <a:rPr lang="en-US" sz="4800" dirty="0" smtClean="0"/>
              <a:t> Lille1-NBAS, 2013.</a:t>
            </a:r>
          </a:p>
          <a:p>
            <a:pPr marL="0" lvl="0" indent="0">
              <a:spcBef>
                <a:spcPct val="0"/>
              </a:spcBef>
              <a:buNone/>
              <a:defRPr/>
            </a:pPr>
            <a:endParaRPr lang="en-US" sz="4800" u="sng" dirty="0" smtClean="0"/>
          </a:p>
          <a:p>
            <a:pPr>
              <a:buNone/>
            </a:pPr>
            <a:r>
              <a:rPr lang="en-US" sz="4800" dirty="0" err="1" smtClean="0"/>
              <a:t>Mortier</a:t>
            </a:r>
            <a:r>
              <a:rPr lang="en-US" sz="4800" dirty="0" smtClean="0"/>
              <a:t> A., P. Goloub, B. </a:t>
            </a:r>
            <a:r>
              <a:rPr lang="en-US" sz="4800" dirty="0" err="1" smtClean="0"/>
              <a:t>Holben</a:t>
            </a:r>
            <a:r>
              <a:rPr lang="en-US" sz="4800" dirty="0" smtClean="0"/>
              <a:t>, T . </a:t>
            </a:r>
            <a:r>
              <a:rPr lang="en-US" sz="4800" dirty="0" err="1" smtClean="0"/>
              <a:t>Podvin</a:t>
            </a:r>
            <a:r>
              <a:rPr lang="en-US" sz="4800" dirty="0" smtClean="0"/>
              <a:t>, L. </a:t>
            </a:r>
            <a:r>
              <a:rPr lang="en-US" sz="4800" dirty="0" err="1" smtClean="0"/>
              <a:t>Blarel</a:t>
            </a:r>
            <a:r>
              <a:rPr lang="en-US" sz="4800" dirty="0" smtClean="0"/>
              <a:t>, C. </a:t>
            </a:r>
            <a:r>
              <a:rPr lang="en-US" sz="4800" dirty="0" err="1" smtClean="0"/>
              <a:t>Verwaerde</a:t>
            </a:r>
            <a:r>
              <a:rPr lang="en-US" sz="4800" dirty="0" smtClean="0"/>
              <a:t>, Y. Karol, I. </a:t>
            </a:r>
            <a:r>
              <a:rPr lang="en-US" sz="4800" dirty="0" err="1" smtClean="0"/>
              <a:t>Slutsker</a:t>
            </a:r>
            <a:r>
              <a:rPr lang="en-US" sz="4800" dirty="0" smtClean="0"/>
              <a:t>, J- Y. </a:t>
            </a:r>
            <a:r>
              <a:rPr lang="en-US" sz="4800" dirty="0" err="1" smtClean="0"/>
              <a:t>Balois</a:t>
            </a:r>
            <a:r>
              <a:rPr lang="en-US" sz="4800" dirty="0" smtClean="0"/>
              <a:t>, D. </a:t>
            </a:r>
            <a:r>
              <a:rPr lang="en-US" sz="4800" dirty="0" err="1" smtClean="0"/>
              <a:t>Tanre</a:t>
            </a:r>
            <a:r>
              <a:rPr lang="en-US" sz="4800" dirty="0" smtClean="0"/>
              <a:t>, T. </a:t>
            </a:r>
            <a:r>
              <a:rPr lang="en-US" sz="4800" dirty="0" err="1" smtClean="0"/>
              <a:t>Berkoff</a:t>
            </a:r>
            <a:r>
              <a:rPr lang="en-US" sz="4800" dirty="0" smtClean="0"/>
              <a:t>, S </a:t>
            </a:r>
            <a:r>
              <a:rPr lang="en-US" sz="4800" dirty="0" err="1" smtClean="0"/>
              <a:t>Victori</a:t>
            </a:r>
            <a:r>
              <a:rPr lang="en-US" sz="4800" dirty="0" smtClean="0"/>
              <a:t> and R. Mathieu, Aerosol spatial distribution during DRAGON experiment as seen by a mobile ground-based </a:t>
            </a:r>
            <a:r>
              <a:rPr lang="en-US" sz="4800" dirty="0" err="1" smtClean="0"/>
              <a:t>Lidar-Sunphotometer</a:t>
            </a:r>
            <a:r>
              <a:rPr lang="en-US" sz="4800" dirty="0" smtClean="0"/>
              <a:t> system, International Laser and Radar Conference, Jun 25-29th 2012, Porto </a:t>
            </a:r>
            <a:r>
              <a:rPr lang="en-US" sz="4800" dirty="0" err="1" smtClean="0"/>
              <a:t>Heli</a:t>
            </a:r>
            <a:r>
              <a:rPr lang="en-US" sz="4800" dirty="0" smtClean="0"/>
              <a:t>, Greece, P. 411-414</a:t>
            </a:r>
          </a:p>
          <a:p>
            <a:pPr>
              <a:buNone/>
            </a:pPr>
            <a:endParaRPr lang="en-US" sz="4800" dirty="0" smtClean="0"/>
          </a:p>
          <a:p>
            <a:pPr>
              <a:buNone/>
            </a:pPr>
            <a:r>
              <a:rPr lang="en-US" sz="4800" dirty="0" smtClean="0"/>
              <a:t>Torres et al, Plasma in </a:t>
            </a:r>
            <a:r>
              <a:rPr lang="en-US" sz="4800" dirty="0" err="1" smtClean="0"/>
              <a:t>Charmex</a:t>
            </a:r>
            <a:r>
              <a:rPr lang="en-US" sz="4800" dirty="0" smtClean="0"/>
              <a:t>, </a:t>
            </a:r>
            <a:r>
              <a:rPr lang="en-US" sz="4800" dirty="0" err="1" smtClean="0"/>
              <a:t>ChArMEx</a:t>
            </a:r>
            <a:r>
              <a:rPr lang="en-US" sz="4800" dirty="0" smtClean="0"/>
              <a:t> Results &amp; Perspectives Meeting, Paris (</a:t>
            </a:r>
            <a:r>
              <a:rPr lang="en-US" sz="4800" dirty="0" err="1" smtClean="0"/>
              <a:t>Ballon</a:t>
            </a:r>
            <a:r>
              <a:rPr lang="en-US" sz="4800" dirty="0" smtClean="0"/>
              <a:t> de Paris, </a:t>
            </a:r>
            <a:r>
              <a:rPr lang="en-US" sz="4800" dirty="0" err="1" smtClean="0"/>
              <a:t>Parc</a:t>
            </a:r>
            <a:r>
              <a:rPr lang="en-US" sz="4800" dirty="0" smtClean="0"/>
              <a:t> André Citroën) 16-17 Sept. 2013</a:t>
            </a:r>
          </a:p>
          <a:p>
            <a:pPr>
              <a:buNone/>
            </a:pPr>
            <a:endParaRPr lang="en-US" sz="4800" dirty="0" smtClean="0"/>
          </a:p>
          <a:p>
            <a:pPr>
              <a:buNone/>
            </a:pPr>
            <a:r>
              <a:rPr lang="en-US" sz="4800" dirty="0" smtClean="0"/>
              <a:t>Torres et al, ADRIMED/Plasma and </a:t>
            </a:r>
            <a:r>
              <a:rPr lang="en-US" sz="4800" dirty="0" err="1" smtClean="0"/>
              <a:t>Lampedusa</a:t>
            </a:r>
            <a:r>
              <a:rPr lang="en-US" sz="4800" dirty="0" smtClean="0"/>
              <a:t>, Meeting </a:t>
            </a:r>
            <a:r>
              <a:rPr lang="en-US" sz="4800" dirty="0" err="1" smtClean="0"/>
              <a:t>Lampedusa</a:t>
            </a:r>
            <a:r>
              <a:rPr lang="en-US" sz="4800" dirty="0" smtClean="0"/>
              <a:t>, </a:t>
            </a:r>
            <a:r>
              <a:rPr lang="en-US" sz="4800" dirty="0" err="1" smtClean="0"/>
              <a:t>Créteil</a:t>
            </a:r>
            <a:r>
              <a:rPr lang="en-US" sz="4800" dirty="0" smtClean="0"/>
              <a:t> (LISA), 24-25 October 2013.</a:t>
            </a:r>
          </a:p>
          <a:p>
            <a:pPr>
              <a:buNone/>
            </a:pPr>
            <a:endParaRPr lang="en-US" sz="4800" dirty="0" smtClean="0"/>
          </a:p>
          <a:p>
            <a:pPr>
              <a:buNone/>
            </a:pPr>
            <a:r>
              <a:rPr lang="en-US" sz="4800" dirty="0" smtClean="0"/>
              <a:t>Torres et al, First Retrievals Of Aerosol Properties Derived From Measurements Of The New Airborne </a:t>
            </a:r>
            <a:r>
              <a:rPr lang="en-US" sz="4800" dirty="0" err="1" smtClean="0"/>
              <a:t>Sunphotometer</a:t>
            </a:r>
            <a:r>
              <a:rPr lang="en-US" sz="4800" dirty="0" smtClean="0"/>
              <a:t> PLASMA During The Campaigns SHADOWS And </a:t>
            </a:r>
            <a:r>
              <a:rPr lang="en-US" sz="4800" dirty="0" err="1" smtClean="0"/>
              <a:t>ChArMEx</a:t>
            </a:r>
            <a:r>
              <a:rPr lang="en-US" sz="4800" dirty="0" smtClean="0"/>
              <a:t>. 7th International Workshop on Sand/</a:t>
            </a:r>
            <a:r>
              <a:rPr lang="en-US" sz="4800" dirty="0" err="1" smtClean="0"/>
              <a:t>Duststorms</a:t>
            </a:r>
            <a:r>
              <a:rPr lang="en-US" sz="4800" dirty="0" smtClean="0"/>
              <a:t> and Associated </a:t>
            </a:r>
            <a:r>
              <a:rPr lang="en-US" sz="4800" dirty="0" err="1" smtClean="0"/>
              <a:t>Dustfall</a:t>
            </a:r>
            <a:r>
              <a:rPr lang="en-US" sz="4800" dirty="0" smtClean="0"/>
              <a:t>, ESA/ESRIN, </a:t>
            </a:r>
            <a:r>
              <a:rPr lang="en-US" sz="4800" dirty="0" err="1" smtClean="0"/>
              <a:t>Frascati</a:t>
            </a:r>
            <a:r>
              <a:rPr lang="en-US" sz="4800" dirty="0" smtClean="0"/>
              <a:t> (Rome), Italy, 2-4 December 2013.</a:t>
            </a:r>
          </a:p>
          <a:p>
            <a:pPr>
              <a:buNone/>
            </a:pPr>
            <a:endParaRPr lang="en-US" sz="4800" dirty="0" smtClean="0"/>
          </a:p>
          <a:p>
            <a:pPr>
              <a:buNone/>
            </a:pPr>
            <a:r>
              <a:rPr lang="en-US" sz="4800" dirty="0" smtClean="0"/>
              <a:t>Torres et al., first analysis of the aerosol properties derived from Measurements Of The New Airborne </a:t>
            </a:r>
            <a:r>
              <a:rPr lang="en-US" sz="4800" dirty="0" err="1" smtClean="0"/>
              <a:t>Sunphotometer</a:t>
            </a:r>
            <a:r>
              <a:rPr lang="en-US" sz="4800" dirty="0" smtClean="0"/>
              <a:t> PLASMA During The Campaigns SHADOWS And </a:t>
            </a:r>
            <a:r>
              <a:rPr lang="en-US" sz="4800" dirty="0" err="1" smtClean="0"/>
              <a:t>ChArMEx</a:t>
            </a:r>
            <a:r>
              <a:rPr lang="en-US" sz="4800" dirty="0" smtClean="0"/>
              <a:t>. Ateliers de </a:t>
            </a:r>
            <a:r>
              <a:rPr lang="en-US" sz="4800" dirty="0" err="1" smtClean="0"/>
              <a:t>Modélisation</a:t>
            </a:r>
            <a:r>
              <a:rPr lang="en-US" sz="4800" dirty="0" smtClean="0"/>
              <a:t> de </a:t>
            </a:r>
            <a:r>
              <a:rPr lang="en-US" sz="4800" dirty="0" err="1" smtClean="0"/>
              <a:t>l'Atmosphère</a:t>
            </a:r>
            <a:r>
              <a:rPr lang="en-US" sz="4800" dirty="0" smtClean="0"/>
              <a:t> 2014, Toulouse, France, 20-22 January 2014. </a:t>
            </a:r>
          </a:p>
          <a:p>
            <a:pPr>
              <a:buNone/>
            </a:pPr>
            <a:endParaRPr lang="en-US" sz="3500" u="sng" dirty="0" smtClean="0"/>
          </a:p>
          <a:p>
            <a:pPr>
              <a:buNone/>
            </a:pPr>
            <a:endParaRPr lang="en-US" sz="1400" u="sng" dirty="0" smtClean="0"/>
          </a:p>
          <a:p>
            <a:pPr>
              <a:buNone/>
            </a:pPr>
            <a:endParaRPr lang="fr-FR" sz="1400" dirty="0" smtClean="0"/>
          </a:p>
          <a:p>
            <a:pPr>
              <a:buNone/>
            </a:pPr>
            <a:r>
              <a:rPr lang="en-US" sz="1800" dirty="0" smtClean="0"/>
              <a:t> </a:t>
            </a:r>
          </a:p>
        </p:txBody>
      </p:sp>
      <p:sp>
        <p:nvSpPr>
          <p:cNvPr id="5" name="Espace réservé du numéro de diapositive 4"/>
          <p:cNvSpPr>
            <a:spLocks noGrp="1"/>
          </p:cNvSpPr>
          <p:nvPr>
            <p:ph type="sldNum" sz="quarter" idx="4"/>
          </p:nvPr>
        </p:nvSpPr>
        <p:spPr/>
        <p:txBody>
          <a:bodyPr/>
          <a:lstStyle/>
          <a:p>
            <a:fld id="{A8A7F3B3-28C8-A84D-BFEB-02971610495F}" type="slidenum">
              <a:rPr lang="en-US" smtClean="0">
                <a:solidFill>
                  <a:srgbClr val="595959"/>
                </a:solidFill>
              </a:rPr>
              <a:pPr/>
              <a:t>17</a:t>
            </a:fld>
            <a:r>
              <a:rPr lang="en-US" smtClean="0"/>
              <a:t>/51</a:t>
            </a:r>
            <a:endParaRPr lang="en-US" dirty="0"/>
          </a:p>
        </p:txBody>
      </p:sp>
      <p:pic>
        <p:nvPicPr>
          <p:cNvPr id="6" name="Image 5"/>
          <p:cNvPicPr>
            <a:picLocks noChangeAspect="1"/>
          </p:cNvPicPr>
          <p:nvPr/>
        </p:nvPicPr>
        <p:blipFill>
          <a:blip r:embed="rId3"/>
          <a:stretch>
            <a:fillRect/>
          </a:stretch>
        </p:blipFill>
        <p:spPr>
          <a:xfrm>
            <a:off x="4483100" y="6412174"/>
            <a:ext cx="1617118" cy="4775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A8A7F3B3-28C8-A84D-BFEB-02971610495F}" type="slidenum">
              <a:rPr lang="en-US" smtClean="0">
                <a:solidFill>
                  <a:srgbClr val="595959"/>
                </a:solidFill>
              </a:rPr>
              <a:pPr/>
              <a:t>18</a:t>
            </a:fld>
            <a:r>
              <a:rPr lang="en-US" smtClean="0"/>
              <a:t>/51</a:t>
            </a:r>
            <a:endParaRPr lang="en-US" dirty="0"/>
          </a:p>
        </p:txBody>
      </p:sp>
      <p:pic>
        <p:nvPicPr>
          <p:cNvPr id="6" name="Image 5"/>
          <p:cNvPicPr>
            <a:picLocks noChangeAspect="1"/>
          </p:cNvPicPr>
          <p:nvPr/>
        </p:nvPicPr>
        <p:blipFill>
          <a:blip r:embed="rId2"/>
          <a:stretch>
            <a:fillRect/>
          </a:stretch>
        </p:blipFill>
        <p:spPr>
          <a:xfrm>
            <a:off x="4483100" y="6412174"/>
            <a:ext cx="1617118" cy="477580"/>
          </a:xfrm>
          <a:prstGeom prst="rect">
            <a:avLst/>
          </a:prstGeom>
        </p:spPr>
      </p:pic>
      <p:sp>
        <p:nvSpPr>
          <p:cNvPr id="8" name="Content Placeholder 2"/>
          <p:cNvSpPr>
            <a:spLocks noGrp="1"/>
          </p:cNvSpPr>
          <p:nvPr>
            <p:ph idx="1"/>
          </p:nvPr>
        </p:nvSpPr>
        <p:spPr>
          <a:xfrm>
            <a:off x="245533" y="567267"/>
            <a:ext cx="8695267" cy="4117280"/>
          </a:xfrm>
        </p:spPr>
        <p:txBody>
          <a:bodyPr>
            <a:normAutofit/>
          </a:bodyPr>
          <a:lstStyle/>
          <a:p>
            <a:pPr algn="ctr">
              <a:buNone/>
            </a:pPr>
            <a:endParaRPr lang="en-US" dirty="0" smtClean="0"/>
          </a:p>
          <a:p>
            <a:pPr algn="ctr">
              <a:buNone/>
            </a:pPr>
            <a:endParaRPr lang="en-US" dirty="0" smtClean="0"/>
          </a:p>
          <a:p>
            <a:pPr algn="ctr">
              <a:buNone/>
            </a:pPr>
            <a:endParaRPr lang="en-US" dirty="0" smtClean="0"/>
          </a:p>
          <a:p>
            <a:pPr algn="ctr">
              <a:buNone/>
            </a:pPr>
            <a:endParaRPr lang="en-US" dirty="0" smtClean="0"/>
          </a:p>
          <a:p>
            <a:pPr algn="ctr">
              <a:buNone/>
            </a:pPr>
            <a:r>
              <a:rPr lang="en-US" sz="1800" dirty="0" smtClean="0"/>
              <a:t>The team:</a:t>
            </a:r>
          </a:p>
          <a:p>
            <a:pPr algn="ctr">
              <a:buNone/>
            </a:pPr>
            <a:endParaRPr lang="en-US" sz="1800" dirty="0" smtClean="0"/>
          </a:p>
          <a:p>
            <a:pPr algn="ctr">
              <a:buNone/>
            </a:pPr>
            <a:r>
              <a:rPr lang="en-US" sz="1800" dirty="0" smtClean="0"/>
              <a:t>C. </a:t>
            </a:r>
            <a:r>
              <a:rPr lang="en-US" sz="1800" dirty="0" err="1" smtClean="0"/>
              <a:t>Vervaerde</a:t>
            </a:r>
            <a:r>
              <a:rPr lang="en-US" sz="1800" dirty="0" smtClean="0"/>
              <a:t>, L. </a:t>
            </a:r>
            <a:r>
              <a:rPr lang="en-US" sz="1800" dirty="0" err="1" smtClean="0"/>
              <a:t>Blarel</a:t>
            </a:r>
            <a:r>
              <a:rPr lang="en-US" sz="1800" dirty="0" smtClean="0"/>
              <a:t>, T. </a:t>
            </a:r>
            <a:r>
              <a:rPr lang="en-US" sz="1800" dirty="0" err="1" smtClean="0"/>
              <a:t>Podvin</a:t>
            </a:r>
            <a:r>
              <a:rPr lang="en-US" sz="1800" dirty="0" smtClean="0"/>
              <a:t>, J.-Y. </a:t>
            </a:r>
            <a:r>
              <a:rPr lang="en-US" sz="1800" dirty="0" err="1" smtClean="0"/>
              <a:t>Balois</a:t>
            </a:r>
            <a:r>
              <a:rPr lang="en-US" sz="1800" dirty="0" smtClean="0"/>
              <a:t>, </a:t>
            </a:r>
            <a:r>
              <a:rPr lang="en-US" sz="1800" dirty="0" smtClean="0"/>
              <a:t>A</a:t>
            </a:r>
            <a:r>
              <a:rPr lang="en-US" sz="1800" dirty="0" smtClean="0"/>
              <a:t>. Mortier, B. Torres, P. Goloub, D. </a:t>
            </a:r>
            <a:r>
              <a:rPr lang="en-US" sz="1800" dirty="0" err="1" smtClean="0"/>
              <a:t>Tanré</a:t>
            </a:r>
            <a:r>
              <a:rPr lang="en-US" sz="1800" dirty="0" smtClean="0"/>
              <a:t>, Y. </a:t>
            </a:r>
            <a:r>
              <a:rPr lang="en-US" sz="1800" dirty="0" smtClean="0"/>
              <a:t>Karol, R. </a:t>
            </a:r>
            <a:r>
              <a:rPr lang="en-US" sz="1800" dirty="0" err="1" smtClean="0"/>
              <a:t>Loisil</a:t>
            </a:r>
            <a:r>
              <a:rPr lang="en-US" sz="1800" dirty="0" smtClean="0"/>
              <a:t>, C. </a:t>
            </a:r>
            <a:r>
              <a:rPr lang="en-US" sz="1800" dirty="0" err="1" smtClean="0"/>
              <a:t>Delegove</a:t>
            </a:r>
            <a:endParaRPr lang="en-US" sz="1800" dirty="0" smtClean="0"/>
          </a:p>
          <a:p>
            <a:pPr algn="ctr">
              <a:buNone/>
            </a:pPr>
            <a:endParaRPr lang="en-US" sz="1800" dirty="0" smtClean="0"/>
          </a:p>
          <a:p>
            <a:pPr algn="ctr">
              <a:buNone/>
            </a:pPr>
            <a:r>
              <a:rPr lang="en-US" sz="1800" dirty="0" smtClean="0"/>
              <a:t>(with contributions from O. </a:t>
            </a:r>
            <a:r>
              <a:rPr lang="en-US" sz="1800" dirty="0" err="1" smtClean="0"/>
              <a:t>Dubovik</a:t>
            </a:r>
            <a:r>
              <a:rPr lang="en-US" sz="1800" dirty="0" smtClean="0"/>
              <a:t>, T. </a:t>
            </a:r>
            <a:r>
              <a:rPr lang="en-US" sz="1800" dirty="0" err="1" smtClean="0"/>
              <a:t>Lapionak</a:t>
            </a:r>
            <a:r>
              <a:rPr lang="en-US" sz="1800" dirty="0" smtClean="0"/>
              <a:t>, Y. </a:t>
            </a:r>
            <a:r>
              <a:rPr lang="en-US" sz="1800" dirty="0" err="1" smtClean="0"/>
              <a:t>Derimian</a:t>
            </a:r>
            <a:r>
              <a:rPr lang="en-US" sz="1800" dirty="0" smtClean="0"/>
              <a:t>)</a:t>
            </a:r>
          </a:p>
          <a:p>
            <a:pPr>
              <a:buNone/>
            </a:pPr>
            <a:endParaRPr lang="en-US" dirty="0" smtClean="0"/>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op.jpg"/>
          <p:cNvPicPr>
            <a:picLocks noChangeAspect="1"/>
          </p:cNvPicPr>
          <p:nvPr/>
        </p:nvPicPr>
        <p:blipFill>
          <a:blip r:embed="rId2">
            <a:alphaModFix amt="85000"/>
          </a:blip>
          <a:srcRect/>
          <a:stretch>
            <a:fillRect/>
          </a:stretch>
        </p:blipFill>
        <p:spPr>
          <a:xfrm>
            <a:off x="0" y="2249249"/>
            <a:ext cx="9144000" cy="1104895"/>
          </a:xfrm>
          <a:prstGeom prst="rect">
            <a:avLst/>
          </a:prstGeom>
        </p:spPr>
      </p:pic>
      <p:pic>
        <p:nvPicPr>
          <p:cNvPr id="6" name="Image 5"/>
          <p:cNvPicPr>
            <a:picLocks noChangeAspect="1"/>
          </p:cNvPicPr>
          <p:nvPr/>
        </p:nvPicPr>
        <p:blipFill>
          <a:blip r:embed="rId3"/>
          <a:stretch>
            <a:fillRect/>
          </a:stretch>
        </p:blipFill>
        <p:spPr>
          <a:xfrm>
            <a:off x="4483100" y="6412174"/>
            <a:ext cx="1617118" cy="477580"/>
          </a:xfrm>
          <a:prstGeom prst="rect">
            <a:avLst/>
          </a:prstGeom>
        </p:spPr>
      </p:pic>
      <p:sp>
        <p:nvSpPr>
          <p:cNvPr id="7" name="ZoneTexte 6"/>
          <p:cNvSpPr txBox="1"/>
          <p:nvPr/>
        </p:nvSpPr>
        <p:spPr>
          <a:xfrm>
            <a:off x="143933" y="558817"/>
            <a:ext cx="8822267" cy="2031325"/>
          </a:xfrm>
          <a:prstGeom prst="rect">
            <a:avLst/>
          </a:prstGeom>
          <a:noFill/>
        </p:spPr>
        <p:txBody>
          <a:bodyPr wrap="square" rtlCol="0">
            <a:spAutoFit/>
          </a:bodyPr>
          <a:lstStyle/>
          <a:p>
            <a:r>
              <a:rPr lang="en-US" sz="1400" dirty="0" smtClean="0">
                <a:latin typeface="Century Gothic"/>
                <a:cs typeface="Century Gothic"/>
              </a:rPr>
              <a:t>The purpose of the development of airborne multi-wavelength sun photometer was to design an instrument that would directly measure the vertical profiles of AOD at different wavelengths in order to make these data for validation of ground-based and space-borne LIDAR measurements. LIDAR measures the backscattered laser light and the LIDAR equation cannot be solved without an additional constraint such as independent optical depth measurements easy to derive as long as the photometer is well calibrated. Thus, the first objective of PLASMA was to have a tool for the validation of LIDAR data.</a:t>
            </a:r>
            <a:endParaRPr lang="fr-FR" sz="1400" dirty="0" smtClean="0">
              <a:latin typeface="Century Gothic"/>
              <a:cs typeface="Century Gothic"/>
            </a:endParaRPr>
          </a:p>
          <a:p>
            <a:r>
              <a:rPr lang="en-US" sz="1400" dirty="0" smtClean="0">
                <a:latin typeface="Century Gothic"/>
                <a:cs typeface="Century Gothic"/>
              </a:rPr>
              <a:t> </a:t>
            </a:r>
            <a:endParaRPr lang="fr-FR" sz="1400" dirty="0" smtClean="0">
              <a:latin typeface="Century Gothic"/>
              <a:cs typeface="Century Gothic"/>
            </a:endParaRPr>
          </a:p>
          <a:p>
            <a:endParaRPr lang="fr-FR" sz="1400" dirty="0">
              <a:latin typeface="Century Gothic"/>
              <a:cs typeface="Century Gothic"/>
            </a:endParaRPr>
          </a:p>
        </p:txBody>
      </p:sp>
      <p:sp>
        <p:nvSpPr>
          <p:cNvPr id="9" name="ZoneTexte 8"/>
          <p:cNvSpPr txBox="1"/>
          <p:nvPr/>
        </p:nvSpPr>
        <p:spPr>
          <a:xfrm>
            <a:off x="143933" y="3498083"/>
            <a:ext cx="9000067" cy="2893100"/>
          </a:xfrm>
          <a:prstGeom prst="rect">
            <a:avLst/>
          </a:prstGeom>
          <a:noFill/>
        </p:spPr>
        <p:txBody>
          <a:bodyPr wrap="square" rtlCol="0">
            <a:spAutoFit/>
          </a:bodyPr>
          <a:lstStyle/>
          <a:p>
            <a:r>
              <a:rPr lang="en-US" sz="1400" dirty="0" smtClean="0">
                <a:latin typeface="Century Gothic"/>
                <a:cs typeface="Century Gothic"/>
              </a:rPr>
              <a:t>It was decided to use a wide spectral range to be able to derive information on aerosol size distribution from AOD measurements (King et al., 1978). Thus, the second objective was to get the size distributions of aerosol particles at different altitudes. Since last decades, similar airborne </a:t>
            </a:r>
            <a:r>
              <a:rPr lang="en-US" sz="1400" dirty="0" err="1" smtClean="0">
                <a:latin typeface="Century Gothic"/>
                <a:cs typeface="Century Gothic"/>
              </a:rPr>
              <a:t>sunphotometers</a:t>
            </a:r>
            <a:r>
              <a:rPr lang="en-US" sz="1400" dirty="0" smtClean="0">
                <a:latin typeface="Century Gothic"/>
                <a:cs typeface="Century Gothic"/>
              </a:rPr>
              <a:t> were developed (Matsumoto et al., 1987; </a:t>
            </a:r>
            <a:r>
              <a:rPr lang="en-US" sz="1400" dirty="0" err="1" smtClean="0">
                <a:latin typeface="Century Gothic"/>
                <a:cs typeface="Century Gothic"/>
              </a:rPr>
              <a:t>Schmid</a:t>
            </a:r>
            <a:r>
              <a:rPr lang="en-US" sz="1400" dirty="0" smtClean="0">
                <a:latin typeface="Century Gothic"/>
                <a:cs typeface="Century Gothic"/>
              </a:rPr>
              <a:t> et al., 2003; </a:t>
            </a:r>
            <a:r>
              <a:rPr lang="en-US" sz="1400" dirty="0" err="1" smtClean="0">
                <a:latin typeface="Century Gothic"/>
                <a:cs typeface="Century Gothic"/>
              </a:rPr>
              <a:t>Asseng</a:t>
            </a:r>
            <a:r>
              <a:rPr lang="en-US" sz="1400" dirty="0" smtClean="0">
                <a:latin typeface="Century Gothic"/>
                <a:cs typeface="Century Gothic"/>
              </a:rPr>
              <a:t> et al., 2004) but the PLASMA feature is its lightness so that it can be easily installed on a small airplane or an automobile. That was the third objective: the mobility of the instrument. As the instrument must be installed on the moving platform, the system requires accurate Sun tracking and connection to the GPS navigation system. Moreover, as the airplane speed is about 200 km/h, the frequency of the measurements at different channels must also be high enough for acquiring a whole data set within around one second. The installation on the body of the aircraft or on the roof of the automobile results in the necessity of complex computer control. A sophisticated software is required for the best </a:t>
            </a:r>
            <a:r>
              <a:rPr lang="en-US" sz="1400" dirty="0" err="1" smtClean="0">
                <a:latin typeface="Century Gothic"/>
                <a:cs typeface="Century Gothic"/>
              </a:rPr>
              <a:t>automatisation</a:t>
            </a:r>
            <a:r>
              <a:rPr lang="en-US" sz="1400" dirty="0" smtClean="0">
                <a:latin typeface="Century Gothic"/>
                <a:cs typeface="Century Gothic"/>
              </a:rPr>
              <a:t> of the measurements.</a:t>
            </a:r>
            <a:endParaRPr lang="fr-FR" sz="1400" dirty="0" smtClean="0">
              <a:latin typeface="Century Gothic"/>
              <a:cs typeface="Century Gothic"/>
            </a:endParaRPr>
          </a:p>
          <a:p>
            <a:endParaRPr lang="fr-FR" sz="1400" dirty="0">
              <a:latin typeface="Century Gothic"/>
              <a:cs typeface="Century Gothic"/>
            </a:endParaRPr>
          </a:p>
        </p:txBody>
      </p:sp>
      <p:sp>
        <p:nvSpPr>
          <p:cNvPr id="12" name="ZoneTexte 11"/>
          <p:cNvSpPr txBox="1"/>
          <p:nvPr/>
        </p:nvSpPr>
        <p:spPr>
          <a:xfrm>
            <a:off x="3437504" y="143933"/>
            <a:ext cx="3801533" cy="369332"/>
          </a:xfrm>
          <a:prstGeom prst="rect">
            <a:avLst/>
          </a:prstGeom>
          <a:noFill/>
        </p:spPr>
        <p:txBody>
          <a:bodyPr wrap="square" rtlCol="0">
            <a:spAutoFit/>
          </a:bodyPr>
          <a:lstStyle/>
          <a:p>
            <a:r>
              <a:rPr lang="fr-FR" b="1" dirty="0" smtClean="0"/>
              <a:t>Introduction</a:t>
            </a:r>
            <a:endParaRPr lang="fr-FR" b="1"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11" dirty="0" smtClean="0">
                <a:solidFill>
                  <a:schemeClr val="tx1"/>
                </a:solidFill>
              </a:rPr>
              <a:t>Airborne sun photometer PLASMA</a:t>
            </a:r>
            <a:r>
              <a:rPr lang="en-US" dirty="0" smtClean="0">
                <a:solidFill>
                  <a:schemeClr val="tx1"/>
                </a:solidFill>
              </a:rPr>
              <a:t/>
            </a:r>
            <a:br>
              <a:rPr lang="en-US" dirty="0" smtClean="0">
                <a:solidFill>
                  <a:schemeClr val="tx1"/>
                </a:solidFill>
              </a:rPr>
            </a:br>
            <a:r>
              <a:rPr lang="en-US" sz="2000" i="1" dirty="0" err="1" smtClean="0">
                <a:solidFill>
                  <a:schemeClr val="tx1"/>
                </a:solidFill>
              </a:rPr>
              <a:t>Photomètre</a:t>
            </a:r>
            <a:r>
              <a:rPr lang="en-US" sz="2000" i="1" dirty="0" smtClean="0">
                <a:solidFill>
                  <a:schemeClr val="tx1"/>
                </a:solidFill>
              </a:rPr>
              <a:t> Léger A</a:t>
            </a:r>
            <a:r>
              <a:rPr lang="en-US" sz="2000" i="1" dirty="0" err="1" smtClean="0">
                <a:solidFill>
                  <a:schemeClr val="tx1"/>
                </a:solidFill>
              </a:rPr>
              <a:t>éroporté</a:t>
            </a:r>
            <a:r>
              <a:rPr lang="en-US" sz="2000" i="1" dirty="0" smtClean="0">
                <a:solidFill>
                  <a:schemeClr val="tx1"/>
                </a:solidFill>
              </a:rPr>
              <a:t> pour la Surveillance des Masses </a:t>
            </a:r>
            <a:r>
              <a:rPr lang="en-US" sz="2000" i="1" dirty="0" err="1" smtClean="0">
                <a:solidFill>
                  <a:schemeClr val="tx1"/>
                </a:solidFill>
              </a:rPr>
              <a:t>d’Air</a:t>
            </a:r>
            <a:endParaRPr lang="en-US" sz="2000" i="1" dirty="0">
              <a:solidFill>
                <a:schemeClr val="tx1"/>
              </a:solidFill>
            </a:endParaRPr>
          </a:p>
        </p:txBody>
      </p:sp>
      <p:sp>
        <p:nvSpPr>
          <p:cNvPr id="4" name="Slide Number Placeholder 3"/>
          <p:cNvSpPr>
            <a:spLocks noGrp="1"/>
          </p:cNvSpPr>
          <p:nvPr>
            <p:ph type="sldNum" sz="quarter" idx="4"/>
          </p:nvPr>
        </p:nvSpPr>
        <p:spPr/>
        <p:txBody>
          <a:bodyPr/>
          <a:lstStyle/>
          <a:p>
            <a:fld id="{A8A7F3B3-28C8-A84D-BFEB-02971610495F}" type="slidenum">
              <a:rPr lang="en-US" smtClean="0"/>
              <a:pPr/>
              <a:t>3</a:t>
            </a:fld>
            <a:endParaRPr lang="en-US" dirty="0"/>
          </a:p>
        </p:txBody>
      </p:sp>
      <p:pic>
        <p:nvPicPr>
          <p:cNvPr id="6" name="Picture 5" descr="Plasma_pic.png"/>
          <p:cNvPicPr>
            <a:picLocks noChangeAspect="1"/>
          </p:cNvPicPr>
          <p:nvPr/>
        </p:nvPicPr>
        <p:blipFill>
          <a:blip r:embed="rId2"/>
          <a:stretch>
            <a:fillRect/>
          </a:stretch>
        </p:blipFill>
        <p:spPr>
          <a:xfrm>
            <a:off x="1226467" y="1503686"/>
            <a:ext cx="1635189" cy="2193229"/>
          </a:xfrm>
          <a:prstGeom prst="rect">
            <a:avLst/>
          </a:prstGeom>
        </p:spPr>
      </p:pic>
      <p:pic>
        <p:nvPicPr>
          <p:cNvPr id="7" name="Picture 6" descr="PLASMA_sheme4.png"/>
          <p:cNvPicPr>
            <a:picLocks noChangeAspect="1"/>
          </p:cNvPicPr>
          <p:nvPr/>
        </p:nvPicPr>
        <p:blipFill>
          <a:blip r:embed="rId3"/>
          <a:stretch>
            <a:fillRect/>
          </a:stretch>
        </p:blipFill>
        <p:spPr>
          <a:xfrm>
            <a:off x="3243385" y="1444160"/>
            <a:ext cx="4958007" cy="2193229"/>
          </a:xfrm>
          <a:prstGeom prst="rect">
            <a:avLst/>
          </a:prstGeom>
        </p:spPr>
      </p:pic>
      <p:pic>
        <p:nvPicPr>
          <p:cNvPr id="9" name="Picture 8" descr="Transmission_small.pdf"/>
          <p:cNvPicPr>
            <a:picLocks noChangeAspect="1"/>
          </p:cNvPicPr>
          <p:nvPr/>
        </p:nvPicPr>
        <p:blipFill>
          <a:blip r:embed="rId4"/>
          <a:stretch>
            <a:fillRect/>
          </a:stretch>
        </p:blipFill>
        <p:spPr>
          <a:xfrm>
            <a:off x="1081786" y="3849796"/>
            <a:ext cx="7241463" cy="2361060"/>
          </a:xfrm>
          <a:prstGeom prst="rect">
            <a:avLst/>
          </a:prstGeom>
        </p:spPr>
      </p:pic>
      <p:sp>
        <p:nvSpPr>
          <p:cNvPr id="8" name="TextBox 7"/>
          <p:cNvSpPr txBox="1"/>
          <p:nvPr/>
        </p:nvSpPr>
        <p:spPr>
          <a:xfrm>
            <a:off x="6029701" y="4257808"/>
            <a:ext cx="1397939" cy="738664"/>
          </a:xfrm>
          <a:prstGeom prst="rect">
            <a:avLst/>
          </a:prstGeom>
          <a:noFill/>
        </p:spPr>
        <p:txBody>
          <a:bodyPr wrap="none" rtlCol="0">
            <a:spAutoFit/>
          </a:bodyPr>
          <a:lstStyle/>
          <a:p>
            <a:pPr algn="ctr"/>
            <a:r>
              <a:rPr lang="en-US" sz="1400" dirty="0" smtClean="0">
                <a:latin typeface="Century Gothic"/>
                <a:cs typeface="Century Gothic"/>
              </a:rPr>
              <a:t>15 channels</a:t>
            </a:r>
          </a:p>
          <a:p>
            <a:pPr algn="ctr"/>
            <a:endParaRPr lang="en-US" sz="1400" dirty="0" smtClean="0">
              <a:latin typeface="Century Gothic"/>
              <a:cs typeface="Century Gothic"/>
            </a:endParaRPr>
          </a:p>
          <a:p>
            <a:pPr algn="ctr"/>
            <a:r>
              <a:rPr lang="en-US" sz="1400" dirty="0" smtClean="0">
                <a:latin typeface="Century Gothic"/>
                <a:cs typeface="Century Gothic"/>
              </a:rPr>
              <a:t>340 – 2250 nm</a:t>
            </a:r>
            <a:endParaRPr lang="en-US" sz="1400" dirty="0">
              <a:latin typeface="Century Gothic"/>
              <a:cs typeface="Century Gothic"/>
            </a:endParaRPr>
          </a:p>
        </p:txBody>
      </p:sp>
      <p:pic>
        <p:nvPicPr>
          <p:cNvPr id="11" name="Image 10"/>
          <p:cNvPicPr>
            <a:picLocks noChangeAspect="1"/>
          </p:cNvPicPr>
          <p:nvPr/>
        </p:nvPicPr>
        <p:blipFill>
          <a:blip r:embed="rId5"/>
          <a:stretch>
            <a:fillRect/>
          </a:stretch>
        </p:blipFill>
        <p:spPr>
          <a:xfrm>
            <a:off x="4483100" y="6412174"/>
            <a:ext cx="1617118" cy="4775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00"/>
                </a:solidFill>
              </a:rPr>
              <a:t>Sun photometer PLASMA</a:t>
            </a:r>
            <a:endParaRPr lang="en-US" dirty="0">
              <a:solidFill>
                <a:srgbClr val="000000"/>
              </a:solidFill>
            </a:endParaRPr>
          </a:p>
        </p:txBody>
      </p:sp>
      <p:sp>
        <p:nvSpPr>
          <p:cNvPr id="4" name="Slide Number Placeholder 3"/>
          <p:cNvSpPr>
            <a:spLocks noGrp="1"/>
          </p:cNvSpPr>
          <p:nvPr>
            <p:ph type="sldNum" sz="quarter" idx="4"/>
          </p:nvPr>
        </p:nvSpPr>
        <p:spPr/>
        <p:txBody>
          <a:bodyPr/>
          <a:lstStyle/>
          <a:p>
            <a:fld id="{A8A7F3B3-28C8-A84D-BFEB-02971610495F}" type="slidenum">
              <a:rPr lang="en-US" smtClean="0"/>
              <a:pPr/>
              <a:t>4</a:t>
            </a:fld>
            <a:endParaRPr lang="en-US" dirty="0"/>
          </a:p>
        </p:txBody>
      </p:sp>
      <p:pic>
        <p:nvPicPr>
          <p:cNvPr id="7" name="Image 6"/>
          <p:cNvPicPr>
            <a:picLocks noChangeAspect="1"/>
          </p:cNvPicPr>
          <p:nvPr/>
        </p:nvPicPr>
        <p:blipFill>
          <a:blip r:embed="rId2"/>
          <a:stretch>
            <a:fillRect/>
          </a:stretch>
        </p:blipFill>
        <p:spPr>
          <a:xfrm>
            <a:off x="4483100" y="6412174"/>
            <a:ext cx="1617118" cy="477580"/>
          </a:xfrm>
          <a:prstGeom prst="rect">
            <a:avLst/>
          </a:prstGeom>
        </p:spPr>
      </p:pic>
      <p:pic>
        <p:nvPicPr>
          <p:cNvPr id="10" name="Image 9"/>
          <p:cNvPicPr>
            <a:picLocks noChangeAspect="1"/>
          </p:cNvPicPr>
          <p:nvPr/>
        </p:nvPicPr>
        <p:blipFill>
          <a:blip r:embed="rId3"/>
          <a:stretch>
            <a:fillRect/>
          </a:stretch>
        </p:blipFill>
        <p:spPr>
          <a:xfrm>
            <a:off x="457200" y="1617816"/>
            <a:ext cx="5303958" cy="3977968"/>
          </a:xfrm>
          <a:prstGeom prst="rect">
            <a:avLst/>
          </a:prstGeom>
        </p:spPr>
      </p:pic>
      <p:sp>
        <p:nvSpPr>
          <p:cNvPr id="11" name="ZoneTexte 10"/>
          <p:cNvSpPr txBox="1"/>
          <p:nvPr/>
        </p:nvSpPr>
        <p:spPr>
          <a:xfrm>
            <a:off x="6100218" y="2252816"/>
            <a:ext cx="2586582" cy="646331"/>
          </a:xfrm>
          <a:prstGeom prst="rect">
            <a:avLst/>
          </a:prstGeom>
          <a:noFill/>
        </p:spPr>
        <p:txBody>
          <a:bodyPr wrap="square" rtlCol="0">
            <a:spAutoFit/>
          </a:bodyPr>
          <a:lstStyle/>
          <a:p>
            <a:r>
              <a:rPr lang="fr-FR" dirty="0" err="1" smtClean="0"/>
              <a:t>Debuggage</a:t>
            </a:r>
            <a:r>
              <a:rPr lang="fr-FR" dirty="0" smtClean="0"/>
              <a:t> session on </a:t>
            </a:r>
            <a:r>
              <a:rPr lang="fr-FR" dirty="0" err="1" smtClean="0"/>
              <a:t>Highway</a:t>
            </a:r>
            <a:r>
              <a:rPr lang="fr-FR" dirty="0" smtClean="0"/>
              <a:t>, </a:t>
            </a:r>
            <a:r>
              <a:rPr lang="fr-FR" dirty="0" err="1" smtClean="0"/>
              <a:t>Near</a:t>
            </a:r>
            <a:r>
              <a:rPr lang="fr-FR" dirty="0" smtClean="0"/>
              <a:t> Lille, 2009</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00"/>
                </a:solidFill>
              </a:rPr>
              <a:t>Airborne sun photometer PLASMA</a:t>
            </a:r>
            <a:endParaRPr lang="en-US" dirty="0">
              <a:solidFill>
                <a:srgbClr val="000000"/>
              </a:solidFill>
            </a:endParaRPr>
          </a:p>
        </p:txBody>
      </p:sp>
      <p:pic>
        <p:nvPicPr>
          <p:cNvPr id="5" name="Content Placeholder 4" descr="PL_plane.pdf"/>
          <p:cNvPicPr>
            <a:picLocks noGrp="1" noChangeAspect="1"/>
          </p:cNvPicPr>
          <p:nvPr>
            <p:ph idx="1"/>
          </p:nvPr>
        </p:nvPicPr>
        <p:blipFill>
          <a:blip r:embed="rId2"/>
          <a:srcRect/>
          <a:stretch>
            <a:fillRect/>
          </a:stretch>
        </p:blipFill>
        <p:spPr>
          <a:xfrm>
            <a:off x="1278769" y="1124977"/>
            <a:ext cx="6765216" cy="2585661"/>
          </a:xfrm>
        </p:spPr>
      </p:pic>
      <p:sp>
        <p:nvSpPr>
          <p:cNvPr id="4" name="Slide Number Placeholder 3"/>
          <p:cNvSpPr>
            <a:spLocks noGrp="1"/>
          </p:cNvSpPr>
          <p:nvPr>
            <p:ph type="sldNum" sz="quarter" idx="4"/>
          </p:nvPr>
        </p:nvSpPr>
        <p:spPr/>
        <p:txBody>
          <a:bodyPr/>
          <a:lstStyle/>
          <a:p>
            <a:fld id="{A8A7F3B3-28C8-A84D-BFEB-02971610495F}" type="slidenum">
              <a:rPr lang="en-US" smtClean="0"/>
              <a:pPr/>
              <a:t>5</a:t>
            </a:fld>
            <a:endParaRPr lang="en-US" dirty="0"/>
          </a:p>
        </p:txBody>
      </p:sp>
      <p:pic>
        <p:nvPicPr>
          <p:cNvPr id="8" name="Content Placeholder 4" descr="connectionPL.pdf"/>
          <p:cNvPicPr>
            <a:picLocks noChangeAspect="1"/>
          </p:cNvPicPr>
          <p:nvPr/>
        </p:nvPicPr>
        <p:blipFill>
          <a:blip r:embed="rId3"/>
          <a:srcRect l="-12477" r="-12477"/>
          <a:stretch>
            <a:fillRect/>
          </a:stretch>
        </p:blipFill>
        <p:spPr>
          <a:xfrm>
            <a:off x="2310376" y="3710638"/>
            <a:ext cx="4443476" cy="2671822"/>
          </a:xfrm>
          <a:prstGeom prst="rect">
            <a:avLst/>
          </a:prstGeom>
        </p:spPr>
      </p:pic>
      <p:pic>
        <p:nvPicPr>
          <p:cNvPr id="7" name="Image 6"/>
          <p:cNvPicPr>
            <a:picLocks noChangeAspect="1"/>
          </p:cNvPicPr>
          <p:nvPr/>
        </p:nvPicPr>
        <p:blipFill>
          <a:blip r:embed="rId4"/>
          <a:stretch>
            <a:fillRect/>
          </a:stretch>
        </p:blipFill>
        <p:spPr>
          <a:xfrm>
            <a:off x="4483100" y="6412174"/>
            <a:ext cx="1617118" cy="4775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545" y="173034"/>
            <a:ext cx="8229600" cy="677826"/>
          </a:xfrm>
        </p:spPr>
        <p:txBody>
          <a:bodyPr/>
          <a:lstStyle/>
          <a:p>
            <a:r>
              <a:rPr lang="en-US" dirty="0" smtClean="0">
                <a:solidFill>
                  <a:srgbClr val="000000"/>
                </a:solidFill>
              </a:rPr>
              <a:t>Langley Calibration (like AERONET master)</a:t>
            </a:r>
            <a:endParaRPr lang="en-US" dirty="0">
              <a:solidFill>
                <a:srgbClr val="000000"/>
              </a:solidFill>
            </a:endParaRPr>
          </a:p>
        </p:txBody>
      </p:sp>
      <p:pic>
        <p:nvPicPr>
          <p:cNvPr id="6" name="Content Placeholder 5" descr="IMG_6912.jpg"/>
          <p:cNvPicPr>
            <a:picLocks noGrp="1" noChangeAspect="1"/>
          </p:cNvPicPr>
          <p:nvPr>
            <p:ph idx="1"/>
          </p:nvPr>
        </p:nvPicPr>
        <p:blipFill>
          <a:blip r:embed="rId2"/>
          <a:srcRect t="16535" b="2362"/>
          <a:stretch>
            <a:fillRect/>
          </a:stretch>
        </p:blipFill>
        <p:spPr>
          <a:xfrm>
            <a:off x="5506946" y="904639"/>
            <a:ext cx="2574141" cy="2473203"/>
          </a:xfrm>
        </p:spPr>
      </p:pic>
      <p:sp>
        <p:nvSpPr>
          <p:cNvPr id="4" name="Slide Number Placeholder 3"/>
          <p:cNvSpPr>
            <a:spLocks noGrp="1"/>
          </p:cNvSpPr>
          <p:nvPr>
            <p:ph type="sldNum" sz="quarter" idx="4"/>
          </p:nvPr>
        </p:nvSpPr>
        <p:spPr/>
        <p:txBody>
          <a:bodyPr/>
          <a:lstStyle/>
          <a:p>
            <a:fld id="{A8A7F3B3-28C8-A84D-BFEB-02971610495F}" type="slidenum">
              <a:rPr lang="en-US" smtClean="0"/>
              <a:pPr/>
              <a:t>6</a:t>
            </a:fld>
            <a:endParaRPr lang="en-US" dirty="0"/>
          </a:p>
        </p:txBody>
      </p:sp>
      <p:pic>
        <p:nvPicPr>
          <p:cNvPr id="8" name="Picture 7" descr="eq5.pdf"/>
          <p:cNvPicPr>
            <a:picLocks noChangeAspect="1"/>
          </p:cNvPicPr>
          <p:nvPr/>
        </p:nvPicPr>
        <p:blipFill>
          <a:blip r:embed="rId3"/>
          <a:stretch>
            <a:fillRect/>
          </a:stretch>
        </p:blipFill>
        <p:spPr>
          <a:xfrm>
            <a:off x="1260861" y="2141241"/>
            <a:ext cx="3529966" cy="367705"/>
          </a:xfrm>
          <a:prstGeom prst="rect">
            <a:avLst/>
          </a:prstGeom>
        </p:spPr>
      </p:pic>
      <p:pic>
        <p:nvPicPr>
          <p:cNvPr id="9" name="Picture 8" descr="eq1.pdf"/>
          <p:cNvPicPr>
            <a:picLocks noChangeAspect="1"/>
          </p:cNvPicPr>
          <p:nvPr/>
        </p:nvPicPr>
        <p:blipFill>
          <a:blip r:embed="rId4"/>
          <a:stretch>
            <a:fillRect/>
          </a:stretch>
        </p:blipFill>
        <p:spPr>
          <a:xfrm>
            <a:off x="715172" y="1223068"/>
            <a:ext cx="3770210" cy="420945"/>
          </a:xfrm>
          <a:prstGeom prst="rect">
            <a:avLst/>
          </a:prstGeom>
        </p:spPr>
      </p:pic>
      <p:pic>
        <p:nvPicPr>
          <p:cNvPr id="17" name="Picture 16" descr="intercal.pdf"/>
          <p:cNvPicPr>
            <a:picLocks noChangeAspect="1"/>
          </p:cNvPicPr>
          <p:nvPr/>
        </p:nvPicPr>
        <p:blipFill>
          <a:blip r:embed="rId5"/>
          <a:srcRect b="28984"/>
          <a:stretch>
            <a:fillRect/>
          </a:stretch>
        </p:blipFill>
        <p:spPr>
          <a:xfrm>
            <a:off x="4640043" y="3422237"/>
            <a:ext cx="3907850" cy="3015685"/>
          </a:xfrm>
          <a:prstGeom prst="rect">
            <a:avLst/>
          </a:prstGeom>
        </p:spPr>
      </p:pic>
      <p:pic>
        <p:nvPicPr>
          <p:cNvPr id="16" name="Picture 15" descr="calib.pdf"/>
          <p:cNvPicPr>
            <a:picLocks noChangeAspect="1"/>
          </p:cNvPicPr>
          <p:nvPr/>
        </p:nvPicPr>
        <p:blipFill>
          <a:blip r:embed="rId6"/>
          <a:stretch>
            <a:fillRect/>
          </a:stretch>
        </p:blipFill>
        <p:spPr>
          <a:xfrm>
            <a:off x="457200" y="2753222"/>
            <a:ext cx="3915635" cy="3532205"/>
          </a:xfrm>
          <a:prstGeom prst="rect">
            <a:avLst/>
          </a:prstGeom>
        </p:spPr>
      </p:pic>
      <p:cxnSp>
        <p:nvCxnSpPr>
          <p:cNvPr id="19" name="Straight Connector 18"/>
          <p:cNvCxnSpPr/>
          <p:nvPr/>
        </p:nvCxnSpPr>
        <p:spPr>
          <a:xfrm rot="10800000">
            <a:off x="1219200" y="3444240"/>
            <a:ext cx="944880" cy="74168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flipV="1">
            <a:off x="2814320" y="5618479"/>
            <a:ext cx="1249680" cy="1"/>
          </a:xfrm>
          <a:prstGeom prst="line">
            <a:avLst/>
          </a:prstGeom>
          <a:ln w="15875">
            <a:solidFill>
              <a:srgbClr val="F47534"/>
            </a:solidFill>
            <a:prstDash val="dash"/>
          </a:ln>
        </p:spPr>
        <p:style>
          <a:lnRef idx="2">
            <a:schemeClr val="accent1"/>
          </a:lnRef>
          <a:fillRef idx="0">
            <a:schemeClr val="accent1"/>
          </a:fillRef>
          <a:effectRef idx="1">
            <a:schemeClr val="accent1"/>
          </a:effectRef>
          <a:fontRef idx="minor">
            <a:schemeClr val="tx1"/>
          </a:fontRef>
        </p:style>
      </p:cxnSp>
      <p:sp>
        <p:nvSpPr>
          <p:cNvPr id="27" name="Block Arc 26"/>
          <p:cNvSpPr/>
          <p:nvPr/>
        </p:nvSpPr>
        <p:spPr>
          <a:xfrm rot="17275960">
            <a:off x="3298963" y="5348254"/>
            <a:ext cx="436880" cy="197273"/>
          </a:xfrm>
          <a:prstGeom prst="blockArc">
            <a:avLst>
              <a:gd name="adj1" fmla="val 11650779"/>
              <a:gd name="adj2" fmla="val 21051639"/>
              <a:gd name="adj3" fmla="val 9799"/>
            </a:avLst>
          </a:prstGeom>
          <a:solidFill>
            <a:srgbClr val="F4753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TextBox 27"/>
          <p:cNvSpPr txBox="1"/>
          <p:nvPr/>
        </p:nvSpPr>
        <p:spPr>
          <a:xfrm>
            <a:off x="3058159" y="5137572"/>
            <a:ext cx="330527" cy="369332"/>
          </a:xfrm>
          <a:prstGeom prst="rect">
            <a:avLst/>
          </a:prstGeom>
          <a:noFill/>
        </p:spPr>
        <p:txBody>
          <a:bodyPr wrap="none" rtlCol="0">
            <a:spAutoFit/>
          </a:bodyPr>
          <a:lstStyle/>
          <a:p>
            <a:r>
              <a:rPr lang="en-US" i="1" dirty="0" err="1" smtClean="0">
                <a:solidFill>
                  <a:srgbClr val="F47534"/>
                </a:solidFill>
              </a:rPr>
              <a:t>τ</a:t>
            </a:r>
            <a:endParaRPr lang="en-US" i="1" dirty="0">
              <a:solidFill>
                <a:srgbClr val="F47534"/>
              </a:solidFill>
            </a:endParaRPr>
          </a:p>
        </p:txBody>
      </p:sp>
      <p:sp>
        <p:nvSpPr>
          <p:cNvPr id="30" name="Oval 29"/>
          <p:cNvSpPr/>
          <p:nvPr/>
        </p:nvSpPr>
        <p:spPr>
          <a:xfrm>
            <a:off x="1085846" y="3317977"/>
            <a:ext cx="301402" cy="288820"/>
          </a:xfrm>
          <a:prstGeom prst="ellipse">
            <a:avLst/>
          </a:prstGeom>
          <a:noFill/>
          <a:ln w="19050">
            <a:solidFill>
              <a:srgbClr val="F4753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Image 19"/>
          <p:cNvPicPr>
            <a:picLocks noChangeAspect="1"/>
          </p:cNvPicPr>
          <p:nvPr/>
        </p:nvPicPr>
        <p:blipFill>
          <a:blip r:embed="rId7"/>
          <a:stretch>
            <a:fillRect/>
          </a:stretch>
        </p:blipFill>
        <p:spPr>
          <a:xfrm>
            <a:off x="4483100" y="6412174"/>
            <a:ext cx="1617118" cy="47758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00"/>
                </a:solidFill>
              </a:rPr>
              <a:t>Inter-calibration (like AERONET Field instrument)</a:t>
            </a:r>
            <a:endParaRPr lang="en-US" dirty="0">
              <a:solidFill>
                <a:srgbClr val="000000"/>
              </a:solidFill>
            </a:endParaRPr>
          </a:p>
        </p:txBody>
      </p:sp>
      <p:sp>
        <p:nvSpPr>
          <p:cNvPr id="4" name="Slide Number Placeholder 3"/>
          <p:cNvSpPr>
            <a:spLocks noGrp="1"/>
          </p:cNvSpPr>
          <p:nvPr>
            <p:ph type="sldNum" sz="quarter" idx="4"/>
          </p:nvPr>
        </p:nvSpPr>
        <p:spPr/>
        <p:txBody>
          <a:bodyPr/>
          <a:lstStyle/>
          <a:p>
            <a:fld id="{A8A7F3B3-28C8-A84D-BFEB-02971610495F}" type="slidenum">
              <a:rPr lang="en-US" smtClean="0"/>
              <a:pPr/>
              <a:t>7</a:t>
            </a:fld>
            <a:endParaRPr lang="en-US" dirty="0"/>
          </a:p>
        </p:txBody>
      </p:sp>
      <p:pic>
        <p:nvPicPr>
          <p:cNvPr id="6" name="Picture 5" descr="Intercalibration2.png"/>
          <p:cNvPicPr>
            <a:picLocks noChangeAspect="1"/>
          </p:cNvPicPr>
          <p:nvPr/>
        </p:nvPicPr>
        <p:blipFill>
          <a:blip r:embed="rId2"/>
          <a:stretch>
            <a:fillRect/>
          </a:stretch>
        </p:blipFill>
        <p:spPr>
          <a:xfrm>
            <a:off x="142220" y="2235134"/>
            <a:ext cx="5871194" cy="2672146"/>
          </a:xfrm>
          <a:prstGeom prst="rect">
            <a:avLst/>
          </a:prstGeom>
        </p:spPr>
      </p:pic>
      <p:pic>
        <p:nvPicPr>
          <p:cNvPr id="7" name="Picture 6" descr="IMG_6910.JPG"/>
          <p:cNvPicPr>
            <a:picLocks noChangeAspect="1"/>
          </p:cNvPicPr>
          <p:nvPr/>
        </p:nvPicPr>
        <p:blipFill>
          <a:blip r:embed="rId3"/>
          <a:stretch>
            <a:fillRect/>
          </a:stretch>
        </p:blipFill>
        <p:spPr>
          <a:xfrm>
            <a:off x="5461003" y="3612424"/>
            <a:ext cx="3488267" cy="2616199"/>
          </a:xfrm>
          <a:prstGeom prst="rect">
            <a:avLst/>
          </a:prstGeom>
        </p:spPr>
      </p:pic>
      <p:pic>
        <p:nvPicPr>
          <p:cNvPr id="9" name="Picture 8" descr="eq6.pdf"/>
          <p:cNvPicPr>
            <a:picLocks noChangeAspect="1"/>
          </p:cNvPicPr>
          <p:nvPr/>
        </p:nvPicPr>
        <p:blipFill>
          <a:blip r:embed="rId4"/>
          <a:stretch>
            <a:fillRect/>
          </a:stretch>
        </p:blipFill>
        <p:spPr>
          <a:xfrm>
            <a:off x="1236654" y="1232145"/>
            <a:ext cx="3003457" cy="661779"/>
          </a:xfrm>
          <a:prstGeom prst="rect">
            <a:avLst/>
          </a:prstGeom>
        </p:spPr>
      </p:pic>
      <p:sp>
        <p:nvSpPr>
          <p:cNvPr id="10" name="TextBox 9"/>
          <p:cNvSpPr txBox="1"/>
          <p:nvPr/>
        </p:nvSpPr>
        <p:spPr>
          <a:xfrm>
            <a:off x="5169496" y="1232145"/>
            <a:ext cx="3779773" cy="646331"/>
          </a:xfrm>
          <a:prstGeom prst="rect">
            <a:avLst/>
          </a:prstGeom>
          <a:noFill/>
        </p:spPr>
        <p:txBody>
          <a:bodyPr wrap="square" rtlCol="0">
            <a:spAutoFit/>
          </a:bodyPr>
          <a:lstStyle/>
          <a:p>
            <a:pPr algn="ctr"/>
            <a:r>
              <a:rPr lang="en-US" dirty="0" smtClean="0">
                <a:latin typeface="Century Gothic"/>
                <a:cs typeface="Century Gothic"/>
              </a:rPr>
              <a:t>only CIMEL wavelengths </a:t>
            </a:r>
          </a:p>
          <a:p>
            <a:pPr algn="ctr"/>
            <a:r>
              <a:rPr lang="en-US" dirty="0" smtClean="0">
                <a:latin typeface="Century Gothic"/>
                <a:cs typeface="Century Gothic"/>
              </a:rPr>
              <a:t>can be calibrated</a:t>
            </a:r>
            <a:endParaRPr lang="en-US" dirty="0">
              <a:latin typeface="Century Gothic"/>
              <a:cs typeface="Century Gothic"/>
            </a:endParaRPr>
          </a:p>
        </p:txBody>
      </p:sp>
      <p:pic>
        <p:nvPicPr>
          <p:cNvPr id="11" name="Image 10"/>
          <p:cNvPicPr>
            <a:picLocks noChangeAspect="1"/>
          </p:cNvPicPr>
          <p:nvPr/>
        </p:nvPicPr>
        <p:blipFill>
          <a:blip r:embed="rId5"/>
          <a:stretch>
            <a:fillRect/>
          </a:stretch>
        </p:blipFill>
        <p:spPr>
          <a:xfrm>
            <a:off x="4483100" y="6412174"/>
            <a:ext cx="1617118" cy="4775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PLASMA advantages</a:t>
            </a:r>
            <a:endParaRPr lang="en-US" dirty="0">
              <a:solidFill>
                <a:srgbClr val="000000"/>
              </a:solidFill>
            </a:endParaRPr>
          </a:p>
        </p:txBody>
      </p:sp>
      <p:sp>
        <p:nvSpPr>
          <p:cNvPr id="3" name="Content Placeholder 2"/>
          <p:cNvSpPr>
            <a:spLocks noGrp="1"/>
          </p:cNvSpPr>
          <p:nvPr>
            <p:ph idx="1"/>
          </p:nvPr>
        </p:nvSpPr>
        <p:spPr/>
        <p:txBody>
          <a:bodyPr/>
          <a:lstStyle/>
          <a:p>
            <a:r>
              <a:rPr lang="en-US" dirty="0" smtClean="0"/>
              <a:t>wide spectral range: 340 – 2250 nm</a:t>
            </a:r>
          </a:p>
          <a:p>
            <a:pPr>
              <a:buNone/>
            </a:pPr>
            <a:endParaRPr lang="en-US" dirty="0" smtClean="0"/>
          </a:p>
          <a:p>
            <a:r>
              <a:rPr lang="en-US" dirty="0" smtClean="0"/>
              <a:t>accurate Sun tracking</a:t>
            </a:r>
          </a:p>
          <a:p>
            <a:endParaRPr lang="en-US" dirty="0" smtClean="0"/>
          </a:p>
          <a:p>
            <a:r>
              <a:rPr lang="en-US" dirty="0" smtClean="0"/>
              <a:t>weight: 3.5 kg + 2-4 kg for electronics</a:t>
            </a:r>
          </a:p>
          <a:p>
            <a:endParaRPr lang="en-US" dirty="0" smtClean="0"/>
          </a:p>
          <a:p>
            <a:r>
              <a:rPr lang="en-US" dirty="0" smtClean="0"/>
              <a:t>frequency of measurements: </a:t>
            </a:r>
          </a:p>
          <a:p>
            <a:pPr>
              <a:buNone/>
            </a:pPr>
            <a:r>
              <a:rPr lang="en-US" dirty="0" smtClean="0"/>
              <a:t>             1 measurement in 100 </a:t>
            </a:r>
            <a:r>
              <a:rPr lang="en-US" dirty="0" err="1" smtClean="0"/>
              <a:t>m</a:t>
            </a:r>
            <a:r>
              <a:rPr lang="en-US" dirty="0" smtClean="0"/>
              <a:t> for a speed 200 km/h</a:t>
            </a:r>
          </a:p>
          <a:p>
            <a:pPr>
              <a:buNone/>
            </a:pPr>
            <a:endParaRPr lang="en-US" dirty="0" smtClean="0"/>
          </a:p>
          <a:p>
            <a:endParaRPr lang="en-US" dirty="0"/>
          </a:p>
        </p:txBody>
      </p:sp>
      <p:sp>
        <p:nvSpPr>
          <p:cNvPr id="4" name="Slide Number Placeholder 3"/>
          <p:cNvSpPr>
            <a:spLocks noGrp="1"/>
          </p:cNvSpPr>
          <p:nvPr>
            <p:ph type="sldNum" sz="quarter" idx="4"/>
          </p:nvPr>
        </p:nvSpPr>
        <p:spPr/>
        <p:txBody>
          <a:bodyPr/>
          <a:lstStyle/>
          <a:p>
            <a:fld id="{A8A7F3B3-28C8-A84D-BFEB-02971610495F}" type="slidenum">
              <a:rPr lang="en-US" smtClean="0"/>
              <a:pPr/>
              <a:t>8</a:t>
            </a:fld>
            <a:endParaRPr lang="en-US" dirty="0"/>
          </a:p>
        </p:txBody>
      </p:sp>
      <p:pic>
        <p:nvPicPr>
          <p:cNvPr id="6" name="Image 5"/>
          <p:cNvPicPr>
            <a:picLocks noChangeAspect="1"/>
          </p:cNvPicPr>
          <p:nvPr/>
        </p:nvPicPr>
        <p:blipFill>
          <a:blip r:embed="rId2"/>
          <a:stretch>
            <a:fillRect/>
          </a:stretch>
        </p:blipFill>
        <p:spPr>
          <a:xfrm>
            <a:off x="4483100" y="6412174"/>
            <a:ext cx="1617118" cy="4775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Example of Ground-based measurements</a:t>
            </a:r>
            <a:endParaRPr lang="en-US" dirty="0">
              <a:solidFill>
                <a:srgbClr val="000000"/>
              </a:solidFill>
            </a:endParaRPr>
          </a:p>
        </p:txBody>
      </p:sp>
      <p:sp>
        <p:nvSpPr>
          <p:cNvPr id="4" name="Slide Number Placeholder 3"/>
          <p:cNvSpPr>
            <a:spLocks noGrp="1"/>
          </p:cNvSpPr>
          <p:nvPr>
            <p:ph type="sldNum" sz="quarter" idx="4"/>
          </p:nvPr>
        </p:nvSpPr>
        <p:spPr/>
        <p:txBody>
          <a:bodyPr/>
          <a:lstStyle/>
          <a:p>
            <a:fld id="{A8A7F3B3-28C8-A84D-BFEB-02971610495F}" type="slidenum">
              <a:rPr lang="en-US" smtClean="0"/>
              <a:pPr/>
              <a:t>9</a:t>
            </a:fld>
            <a:endParaRPr lang="en-US" dirty="0"/>
          </a:p>
        </p:txBody>
      </p:sp>
      <p:pic>
        <p:nvPicPr>
          <p:cNvPr id="5" name="Picture 4" descr="Beijing20110511.png"/>
          <p:cNvPicPr>
            <a:picLocks noChangeAspect="1"/>
          </p:cNvPicPr>
          <p:nvPr/>
        </p:nvPicPr>
        <p:blipFill>
          <a:blip r:embed="rId2"/>
          <a:stretch>
            <a:fillRect/>
          </a:stretch>
        </p:blipFill>
        <p:spPr>
          <a:xfrm>
            <a:off x="1033974" y="1270000"/>
            <a:ext cx="6799386" cy="4294945"/>
          </a:xfrm>
          <a:prstGeom prst="rect">
            <a:avLst/>
          </a:prstGeom>
        </p:spPr>
      </p:pic>
      <p:sp>
        <p:nvSpPr>
          <p:cNvPr id="8" name="TextBox 7"/>
          <p:cNvSpPr txBox="1"/>
          <p:nvPr/>
        </p:nvSpPr>
        <p:spPr>
          <a:xfrm>
            <a:off x="2403350" y="1341289"/>
            <a:ext cx="822861" cy="338554"/>
          </a:xfrm>
          <a:prstGeom prst="rect">
            <a:avLst/>
          </a:prstGeom>
          <a:noFill/>
        </p:spPr>
        <p:txBody>
          <a:bodyPr wrap="none" rtlCol="0">
            <a:spAutoFit/>
          </a:bodyPr>
          <a:lstStyle/>
          <a:p>
            <a:r>
              <a:rPr lang="en-US" sz="1600" dirty="0" smtClean="0">
                <a:latin typeface="Century Gothic"/>
                <a:cs typeface="Century Gothic"/>
              </a:rPr>
              <a:t>Beijing</a:t>
            </a:r>
            <a:endParaRPr lang="en-US" sz="1600" dirty="0">
              <a:latin typeface="Century Gothic"/>
              <a:cs typeface="Century Gothic"/>
            </a:endParaRPr>
          </a:p>
        </p:txBody>
      </p:sp>
      <p:sp>
        <p:nvSpPr>
          <p:cNvPr id="9" name="TextBox 8"/>
          <p:cNvSpPr txBox="1"/>
          <p:nvPr/>
        </p:nvSpPr>
        <p:spPr>
          <a:xfrm>
            <a:off x="1297564" y="5805576"/>
            <a:ext cx="7172990" cy="369332"/>
          </a:xfrm>
          <a:prstGeom prst="rect">
            <a:avLst/>
          </a:prstGeom>
          <a:noFill/>
        </p:spPr>
        <p:txBody>
          <a:bodyPr wrap="square" rtlCol="0">
            <a:spAutoFit/>
          </a:bodyPr>
          <a:lstStyle/>
          <a:p>
            <a:r>
              <a:rPr lang="en-US" dirty="0" smtClean="0">
                <a:latin typeface="Century Gothic"/>
                <a:cs typeface="Century Gothic"/>
              </a:rPr>
              <a:t>PLASMA is the instrument #650 AERONET database</a:t>
            </a:r>
            <a:endParaRPr lang="en-US" dirty="0">
              <a:latin typeface="Century Gothic"/>
              <a:cs typeface="Century Gothic"/>
            </a:endParaRPr>
          </a:p>
        </p:txBody>
      </p:sp>
      <p:sp>
        <p:nvSpPr>
          <p:cNvPr id="10" name="TextBox 9"/>
          <p:cNvSpPr txBox="1"/>
          <p:nvPr/>
        </p:nvSpPr>
        <p:spPr>
          <a:xfrm>
            <a:off x="6043967" y="4622800"/>
            <a:ext cx="2320204" cy="701731"/>
          </a:xfrm>
          <a:prstGeom prst="rect">
            <a:avLst/>
          </a:prstGeom>
          <a:noFill/>
        </p:spPr>
        <p:txBody>
          <a:bodyPr wrap="none" rtlCol="0">
            <a:spAutoFit/>
          </a:bodyPr>
          <a:lstStyle/>
          <a:p>
            <a:pPr marL="342900" lvl="0" indent="-342900">
              <a:spcBef>
                <a:spcPct val="20000"/>
              </a:spcBef>
            </a:pPr>
            <a:r>
              <a:rPr lang="en-US" dirty="0" smtClean="0">
                <a:solidFill>
                  <a:prstClr val="black"/>
                </a:solidFill>
                <a:latin typeface="Century Gothic"/>
                <a:cs typeface="Century Gothic"/>
              </a:rPr>
              <a:t>0.05 &lt; </a:t>
            </a:r>
            <a:r>
              <a:rPr lang="en-US" dirty="0" smtClean="0">
                <a:solidFill>
                  <a:prstClr val="black"/>
                </a:solidFill>
                <a:latin typeface="Century Gothic"/>
                <a:ea typeface="Lucida Grande"/>
                <a:cs typeface="Lucida Grande"/>
              </a:rPr>
              <a:t>Δ</a:t>
            </a:r>
            <a:r>
              <a:rPr lang="en-US" dirty="0" smtClean="0">
                <a:solidFill>
                  <a:prstClr val="black"/>
                </a:solidFill>
                <a:latin typeface="Century Gothic"/>
                <a:cs typeface="Century Gothic"/>
              </a:rPr>
              <a:t>AOD &lt; 0.01</a:t>
            </a:r>
          </a:p>
          <a:p>
            <a:endParaRPr lang="en-US" dirty="0"/>
          </a:p>
        </p:txBody>
      </p:sp>
      <p:pic>
        <p:nvPicPr>
          <p:cNvPr id="12" name="Image 11"/>
          <p:cNvPicPr>
            <a:picLocks noChangeAspect="1"/>
          </p:cNvPicPr>
          <p:nvPr/>
        </p:nvPicPr>
        <p:blipFill>
          <a:blip r:embed="rId3"/>
          <a:stretch>
            <a:fillRect/>
          </a:stretch>
        </p:blipFill>
        <p:spPr>
          <a:xfrm>
            <a:off x="4483100" y="6412174"/>
            <a:ext cx="1617118" cy="477580"/>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30915</TotalTime>
  <Words>1044</Words>
  <Application>Microsoft Macintosh PowerPoint</Application>
  <PresentationFormat>Présentation à l'écran (4:3)</PresentationFormat>
  <Paragraphs>102</Paragraphs>
  <Slides>18</Slides>
  <Notes>0</Notes>
  <HiddenSlides>0</HiddenSlides>
  <MMClips>0</MMClips>
  <ScaleCrop>false</ScaleCrop>
  <HeadingPairs>
    <vt:vector size="4" baseType="variant">
      <vt:variant>
        <vt:lpstr>Thème</vt:lpstr>
      </vt:variant>
      <vt:variant>
        <vt:i4>1</vt:i4>
      </vt:variant>
      <vt:variant>
        <vt:lpstr>Titres des diapositives</vt:lpstr>
      </vt:variant>
      <vt:variant>
        <vt:i4>18</vt:i4>
      </vt:variant>
    </vt:vector>
  </HeadingPairs>
  <TitlesOfParts>
    <vt:vector size="19" baseType="lpstr">
      <vt:lpstr>Office Theme</vt:lpstr>
      <vt:lpstr>Présentation PowerPoint</vt:lpstr>
      <vt:lpstr>Présentation PowerPoint</vt:lpstr>
      <vt:lpstr>Airborne sun photometer PLASMA Photomètre Léger Aéroporté pour la Surveillance des Masses d’Air</vt:lpstr>
      <vt:lpstr>Sun photometer PLASMA</vt:lpstr>
      <vt:lpstr>Airborne sun photometer PLASMA</vt:lpstr>
      <vt:lpstr>Langley Calibration (like AERONET master)</vt:lpstr>
      <vt:lpstr>Inter-calibration (like AERONET Field instrument)</vt:lpstr>
      <vt:lpstr>PLASMA advantages</vt:lpstr>
      <vt:lpstr>Example of Ground-based measurements</vt:lpstr>
      <vt:lpstr>PLASMA data inversion Airborne measurements: Dakar – M’Bour</vt:lpstr>
      <vt:lpstr>PLASMA data inversion Airborne measurements: Dakar – M’Bour</vt:lpstr>
      <vt:lpstr>Présentation PowerPoint</vt:lpstr>
      <vt:lpstr>Présentation PowerPoint</vt:lpstr>
      <vt:lpstr>Automobile measurements: Tenerife experiment</vt:lpstr>
      <vt:lpstr>Automobile measurements: DRAGON campaign</vt:lpstr>
      <vt:lpstr>Automobile measurements: DRAGON campaign</vt:lpstr>
      <vt:lpstr>Présentation PowerPoint</vt:lpstr>
      <vt:lpstr>Présentation PowerPoint</vt:lpstr>
    </vt:vector>
  </TitlesOfParts>
  <Manager/>
  <Company>Laboratoire d'Optique Atmospherique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Yana Karol</dc:creator>
  <cp:keywords/>
  <dc:description/>
  <cp:lastModifiedBy>Philippe Goloub</cp:lastModifiedBy>
  <cp:revision>59</cp:revision>
  <cp:lastPrinted>2013-12-10T13:23:19Z</cp:lastPrinted>
  <dcterms:created xsi:type="dcterms:W3CDTF">2014-03-22T18:03:58Z</dcterms:created>
  <dcterms:modified xsi:type="dcterms:W3CDTF">2015-10-20T14:35:09Z</dcterms:modified>
  <cp:category/>
</cp:coreProperties>
</file>